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7"/>
  </p:notesMasterIdLst>
  <p:sldIdLst>
    <p:sldId id="460" r:id="rId2"/>
    <p:sldId id="367" r:id="rId3"/>
    <p:sldId id="459" r:id="rId4"/>
    <p:sldId id="335" r:id="rId5"/>
    <p:sldId id="436" r:id="rId6"/>
    <p:sldId id="281" r:id="rId7"/>
    <p:sldId id="440" r:id="rId8"/>
    <p:sldId id="397" r:id="rId9"/>
    <p:sldId id="441" r:id="rId10"/>
    <p:sldId id="442" r:id="rId11"/>
    <p:sldId id="337" r:id="rId12"/>
    <p:sldId id="464" r:id="rId13"/>
    <p:sldId id="443" r:id="rId14"/>
    <p:sldId id="465" r:id="rId15"/>
    <p:sldId id="445" r:id="rId16"/>
    <p:sldId id="466" r:id="rId17"/>
    <p:sldId id="447" r:id="rId18"/>
    <p:sldId id="467" r:id="rId19"/>
    <p:sldId id="449" r:id="rId20"/>
    <p:sldId id="468" r:id="rId21"/>
    <p:sldId id="462" r:id="rId22"/>
    <p:sldId id="469" r:id="rId23"/>
    <p:sldId id="451" r:id="rId24"/>
    <p:sldId id="454" r:id="rId25"/>
    <p:sldId id="362" r:id="rId26"/>
    <p:sldId id="455" r:id="rId27"/>
    <p:sldId id="463" r:id="rId28"/>
    <p:sldId id="456" r:id="rId29"/>
    <p:sldId id="452" r:id="rId30"/>
    <p:sldId id="453" r:id="rId31"/>
    <p:sldId id="327" r:id="rId32"/>
    <p:sldId id="331" r:id="rId33"/>
    <p:sldId id="457" r:id="rId34"/>
    <p:sldId id="458" r:id="rId35"/>
    <p:sldId id="472" r:id="rId3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97A"/>
    <a:srgbClr val="00698A"/>
    <a:srgbClr val="8DBEAE"/>
    <a:srgbClr val="1A2A45"/>
    <a:srgbClr val="2E8680"/>
    <a:srgbClr val="414141"/>
    <a:srgbClr val="269092"/>
    <a:srgbClr val="31558D"/>
    <a:srgbClr val="2FBBBE"/>
    <a:srgbClr val="38D4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98" autoAdjust="0"/>
    <p:restoredTop sz="77483" autoAdjust="0"/>
  </p:normalViewPr>
  <p:slideViewPr>
    <p:cSldViewPr snapToGrid="0" snapToObjects="1">
      <p:cViewPr varScale="1">
        <p:scale>
          <a:sx n="97" d="100"/>
          <a:sy n="97" d="100"/>
        </p:scale>
        <p:origin x="222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D2317D51-1A29-4F2E-BA3C-1F1351A306F1}" type="datetimeFigureOut">
              <a:rPr lang="en-US" altLang="en-US"/>
              <a:pPr/>
              <a:t>3/31/2023</a:t>
            </a:fld>
            <a:endParaRPr lang="en-US"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2116A27-041E-402C-999F-0C7D987AAEC7}" type="slidenum">
              <a:rPr lang="en-US" altLang="en-US"/>
              <a:pPr/>
              <a:t>‹#›</a:t>
            </a:fld>
            <a:endParaRPr lang="en-US" altLang="en-US"/>
          </a:p>
        </p:txBody>
      </p:sp>
    </p:spTree>
    <p:extLst>
      <p:ext uri="{BB962C8B-B14F-4D97-AF65-F5344CB8AC3E}">
        <p14:creationId xmlns:p14="http://schemas.microsoft.com/office/powerpoint/2010/main" val="34269913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B6GQyGWagKI&amp;list=PLrB8PjaXSV6tX5nrydJLsdGIGMit0KJxJ&amp;index=2"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Today, we are going to discuss the “HoweyTrade Investment Program.” We hope this will be a memorable and interesting class about money! Managing money is an important skill for everyone to have.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will be using our HoweyTrade worksheet throughout today’s class. Please make sure you have a pencil or pen and the worksheet out now. Thank you!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a:t>
            </a:fld>
            <a:endParaRPr lang="en-US" dirty="0"/>
          </a:p>
        </p:txBody>
      </p:sp>
    </p:spTree>
    <p:extLst>
      <p:ext uri="{BB962C8B-B14F-4D97-AF65-F5344CB8AC3E}">
        <p14:creationId xmlns:p14="http://schemas.microsoft.com/office/powerpoint/2010/main" val="1197237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We just learned that HoweyTrade is not real. A “red flag” – generally speaking – is a warning sign. Looking back, was there anything that seemed suspicious about the HoweyTrade Investment Program? Let’s make a list of HoweyTrade “red flags.”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[Start a list of investment fraud “red flags” in a place that students can see them. You will need to refer to the list later.]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10</a:t>
            </a:fld>
            <a:endParaRPr lang="en-US" dirty="0"/>
          </a:p>
        </p:txBody>
      </p:sp>
    </p:spTree>
    <p:extLst>
      <p:ext uri="{BB962C8B-B14F-4D97-AF65-F5344CB8AC3E}">
        <p14:creationId xmlns:p14="http://schemas.microsoft.com/office/powerpoint/2010/main" val="1652263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428794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Now, let’s discuss the investment fraud red flags that investor education staff at the U.S. Securities and Exchange Commission want you to learn about. The first one is “Promises of Great Wealth.” Did we have that on our list of red flags? [If so, circle it.]  [If not, ask: what is an example of this red flag in the HoweyTrade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12</a:t>
            </a:fld>
            <a:endParaRPr lang="en-US" dirty="0"/>
          </a:p>
        </p:txBody>
      </p:sp>
    </p:spTree>
    <p:extLst>
      <p:ext uri="{BB962C8B-B14F-4D97-AF65-F5344CB8AC3E}">
        <p14:creationId xmlns:p14="http://schemas.microsoft.com/office/powerpoint/2010/main" val="2943218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To lure you in, the fraudster says, “I’ve made my clients millionaires. Do you want a new car, a new house, and a life of luxury?” Fraudsters show you luxurious images and imply that if you give them your money, “This could be yours.”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51017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Another red flag is “high guaranteed returns.” Did we have that on our list? [If so, circle it.] [If not, ask: what is an example of this red flag in the HoweyTrade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14</a:t>
            </a:fld>
            <a:endParaRPr lang="en-US" dirty="0"/>
          </a:p>
        </p:txBody>
      </p:sp>
    </p:spTree>
    <p:extLst>
      <p:ext uri="{BB962C8B-B14F-4D97-AF65-F5344CB8AC3E}">
        <p14:creationId xmlns:p14="http://schemas.microsoft.com/office/powerpoint/2010/main" val="26503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solidFill>
                  <a:srgbClr val="101F36"/>
                </a:solidFill>
                <a:effectLst/>
                <a:latin typeface="Calibri" panose="020F0502020204030204" pitchFamily="34" charset="0"/>
                <a:ea typeface="Calibri" panose="020F0502020204030204" pitchFamily="34" charset="0"/>
                <a:cs typeface="Calibri" panose="020F0502020204030204" pitchFamily="34" charset="0"/>
              </a:rPr>
              <a:t>The fraudster promises, “You can earn an extra $500 per week – guaranteed.” Don’t trust anyone who says you will make a lot of money with no risk. Every investment has risk. Generally, the higher the returns the higher the risk. Most fraudsters spend a lot of time trying to convince investors that extremely high returns are guaranteed or “can’t miss.”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42628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Did we have “Calling Out Scammers” on our list? [If so, circle it.] [If not, ask: what is an example of this red flag in the HoweyTrade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16</a:t>
            </a:fld>
            <a:endParaRPr lang="en-US" dirty="0"/>
          </a:p>
        </p:txBody>
      </p:sp>
    </p:spTree>
    <p:extLst>
      <p:ext uri="{BB962C8B-B14F-4D97-AF65-F5344CB8AC3E}">
        <p14:creationId xmlns:p14="http://schemas.microsoft.com/office/powerpoint/2010/main" val="1655016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fraudster says, “There are a lot of scammers out there posing as experts.” Some fraudsters may try to make you think they are genuine by telling you to watch out for other people trying to take your money. This is a tactic that fraudsters use to appear trustworthy.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344096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Another red flag is “exaggerated credentials.” Did we have that on our list? [If so, circle it.] [If not, ask: what is an example of this red flag in the HoweyTrade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18</a:t>
            </a:fld>
            <a:endParaRPr lang="en-US" dirty="0"/>
          </a:p>
        </p:txBody>
      </p:sp>
    </p:spTree>
    <p:extLst>
      <p:ext uri="{BB962C8B-B14F-4D97-AF65-F5344CB8AC3E}">
        <p14:creationId xmlns:p14="http://schemas.microsoft.com/office/powerpoint/2010/main" val="894328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The fraudster claims, “I got my MBA and worked at top financial firms all around the world.” Fraudsters tend to make up or exaggerate their credentials. They may try to build credibility by claiming to be with a reputable firm, have graduated from a prestigious school, or have a special credential or experience. It’s not a good idea to invest with someone just because the person claims to have an impressive background or track record.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954667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Before we start, let’s talk about investing – what it is and why it is important. When we invest, we put money toward something with the expectation that it will earn a profit in the future. In other words, it’s about making our money grow. Investing is a critical part of building wealth over time.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Of course, our knowledge, skills, and access to investing are just one part of our financial capability. In addition to planning for the future, we need to spend wisely and manage credit effectively. Today we’ll take a close look at investing!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a:t>
            </a:fld>
            <a:endParaRPr lang="en-US" dirty="0"/>
          </a:p>
        </p:txBody>
      </p:sp>
    </p:spTree>
    <p:extLst>
      <p:ext uri="{BB962C8B-B14F-4D97-AF65-F5344CB8AC3E}">
        <p14:creationId xmlns:p14="http://schemas.microsoft.com/office/powerpoint/2010/main" val="2265943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Did we identify “Fake Testimonials and Celebrity Endorsements” as a red flag? [If so, circle it.] [If not, ask: what is an example of this red flag in the HoweyTrade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20</a:t>
            </a:fld>
            <a:endParaRPr lang="en-US" dirty="0"/>
          </a:p>
        </p:txBody>
      </p:sp>
    </p:spTree>
    <p:extLst>
      <p:ext uri="{BB962C8B-B14F-4D97-AF65-F5344CB8AC3E}">
        <p14:creationId xmlns:p14="http://schemas.microsoft.com/office/powerpoint/2010/main" val="2346395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 paid actor says, “I’ve made $1,934 in the last 10 minutes!” Fraudsters love to create a buzz and use fake testimonials to convince you that others have invested. Don’t be fooled by actors pretending to be real people who made money. And it is not a good idea to invest in something just because a famous movie star, professional athlete, or other celebrity claims to have made money.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7441452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The final red flag is “pressure to act now.” Did we have it on our list? [If so, circle it.] [If not, ask: what is an example of this red flag in the HoweyTrade video?]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22</a:t>
            </a:fld>
            <a:endParaRPr lang="en-US" dirty="0"/>
          </a:p>
        </p:txBody>
      </p:sp>
    </p:spTree>
    <p:extLst>
      <p:ext uri="{BB962C8B-B14F-4D97-AF65-F5344CB8AC3E}">
        <p14:creationId xmlns:p14="http://schemas.microsoft.com/office/powerpoint/2010/main" val="194577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To try to pressure you to invest right away, the fraudster says, “I’m only giving access to the first 100 subscribers!” Fraudsters may claim that only a certain number of individuals can get in on the investment. Or, they may tell you that the offer will disappear in a matter of hours. Don’t get caught up in FOMO (fear of missing out). Do your research and take your time making a decision on any investment opportunity.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24905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So far we’ve learned a great deal about investment fraud and you have become more skilled at identifying investment fraud red flags. Now let’s turn to some investing basics.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Knowing how to secure your financial well-being is one of the most important things you’ll ever need in life. You don’t have to be a financial expert to do it. You just need to know a few basics, create a plan, and be ready to stick to it for the long term. Educate yourself about financial opportunities, including opportunities to invest!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24</a:t>
            </a:fld>
            <a:endParaRPr lang="en-US" dirty="0"/>
          </a:p>
        </p:txBody>
      </p:sp>
    </p:spTree>
    <p:extLst>
      <p:ext uri="{BB962C8B-B14F-4D97-AF65-F5344CB8AC3E}">
        <p14:creationId xmlns:p14="http://schemas.microsoft.com/office/powerpoint/2010/main" val="3544151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Create a plan. Your first step is to create a plan that meets your financial goals. For example, do you want to own your own house someday, or do you want to travel a lot? Think about what’s important to you as you make your plan.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Invest regularly. Consider always paying yourself or your family first by allowing your bank to automatically take money from your checking account or paycheck and deposit it into an investment account.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Risk. All investments have risk. Generally, the higher the returns the higher the risk. You could even lose all of your money.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Diversification.  The best way to protect yourself against risk is to spread your money among various investments. It’s just like the old saying, “Don’t put all of your eggs in one basket.”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Low-costs and fees. There are fees and costs associated with investment products and services. These fees may seem small, but over time they can have a major impact on your investment portfolio.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25</a:t>
            </a:fld>
            <a:endParaRPr lang="en-US" dirty="0"/>
          </a:p>
        </p:txBody>
      </p:sp>
    </p:spTree>
    <p:extLst>
      <p:ext uri="{BB962C8B-B14F-4D97-AF65-F5344CB8AC3E}">
        <p14:creationId xmlns:p14="http://schemas.microsoft.com/office/powerpoint/2010/main" val="349474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Like fees, taxes can have a major impact on your investment portfolio.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Index funds can be a low-cost, tax-efficient, and diversified way to invest.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26</a:t>
            </a:fld>
            <a:endParaRPr lang="en-US" dirty="0"/>
          </a:p>
        </p:txBody>
      </p:sp>
    </p:spTree>
    <p:extLst>
      <p:ext uri="{BB962C8B-B14F-4D97-AF65-F5344CB8AC3E}">
        <p14:creationId xmlns:p14="http://schemas.microsoft.com/office/powerpoint/2010/main" val="4252369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Now, let’s turn back to HoweyTrade. Do you remember our poll question about investing $1,000?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Let’s see how much money Group A would have after 40 years? If Group A invested [___] dollars in HoweyTrade, they would have lost all of that money. If they invested the remaining amount in an index fund earning an average annual investment return of 7 percent, how much money would they have over 40 years? How would we calculate that?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we multiply the remaining amount by 40, would that be a good estimate? Why or why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[After discussion with the class, use </a:t>
            </a:r>
            <a:r>
              <a:rPr lang="en-US" sz="1800" dirty="0" err="1">
                <a:effectLst/>
                <a:latin typeface="Calibri" panose="020F0502020204030204" pitchFamily="34" charset="0"/>
                <a:ea typeface="Calibri" panose="020F0502020204030204" pitchFamily="34" charset="0"/>
                <a:cs typeface="Calibri" panose="020F0502020204030204" pitchFamily="34" charset="0"/>
              </a:rPr>
              <a:t>Investor.gov’s</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Compound Interest Calculator</a:t>
            </a:r>
            <a:r>
              <a:rPr lang="en-US" sz="1800" dirty="0">
                <a:effectLst/>
                <a:latin typeface="Calibri" panose="020F0502020204030204" pitchFamily="34" charset="0"/>
                <a:ea typeface="Calibri" panose="020F0502020204030204" pitchFamily="34" charset="0"/>
                <a:cs typeface="Calibri" panose="020F0502020204030204" pitchFamily="34" charset="0"/>
              </a:rPr>
              <a:t> to do the calculations or ask students to do them. Using the calculator, enter in amounts for Initial Investment (remaining amount), Estimated Interest Rate (7), and Length of Time in Years (40). An initial investment of $400 will grow to $5,989.78 in 40 years assuming an annual interest rate of 7 percent.]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[Repeat calculations for Groups B and 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27</a:t>
            </a:fld>
            <a:endParaRPr lang="en-US" dirty="0"/>
          </a:p>
        </p:txBody>
      </p:sp>
    </p:spTree>
    <p:extLst>
      <p:ext uri="{BB962C8B-B14F-4D97-AF65-F5344CB8AC3E}">
        <p14:creationId xmlns:p14="http://schemas.microsoft.com/office/powerpoint/2010/main" val="4081079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we didn’t have a calculator available, we can use the Rule of 72 to estimate the calculations that we just did.  To use the Rule of 72, simply divide the number 72 by your investment’s expected rate of return. Assuming an expected rate of return of 7%, your investment will double in value about every 10 years (72 divided by 7 equals 10.3). That means our initial amount will double approximately 4 times. One doubles to two, two doubles to four, four doubles to eight, and eight doubles to 16. That’s four doubles. If we multiply our initial investment amount by 16, that should give us a reasonable estimate of the investment’s value after 40 years.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Group A’s investment times 16 equals ________. How does this compare with our calculation using the compound interest calculator?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Group B’s investment times 16 equals _________. How does this compare with our calculation using the compound interest calculator?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Group C’s investment times 16 equals _________. How does this compare with our calculation using the compound interest calculator?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Now, let’s try another Rule of 72 calculation. Suppose you saved money in a bank account earning an average of 1.8% per year for 40 years.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[Answer:  To use the Rule of 72, divide the number 72 by your investment’s expected rate of return. Assuming an expected rate of return of 1.8%, your investment will double in value about every 40 years (72 divided by 1.8 equals 40.) So the initial amount will double just one time!]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28</a:t>
            </a:fld>
            <a:endParaRPr lang="en-US" dirty="0"/>
          </a:p>
        </p:txBody>
      </p:sp>
    </p:spTree>
    <p:extLst>
      <p:ext uri="{BB962C8B-B14F-4D97-AF65-F5344CB8AC3E}">
        <p14:creationId xmlns:p14="http://schemas.microsoft.com/office/powerpoint/2010/main" val="3324962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29</a:t>
            </a:fld>
            <a:endParaRPr lang="en-US" dirty="0"/>
          </a:p>
        </p:txBody>
      </p:sp>
    </p:spTree>
    <p:extLst>
      <p:ext uri="{BB962C8B-B14F-4D97-AF65-F5344CB8AC3E}">
        <p14:creationId xmlns:p14="http://schemas.microsoft.com/office/powerpoint/2010/main" val="76740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As we watch this 2-minute video, please take notes in the first three boxes of the worksheet. You’ll be taking notes 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Reasons someone might be INTERESTED in investing in HoweyTrade;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Reasons someone might NOT BE INTERESTED in investing in HoweyTrade; 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Any questions you may have about HoweyTrade.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939817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Let’s conclude with three tips for investing wisely.: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First, look out for the warning signs of fraud, especially promises of great wealth, high guaranteed returns, and pressure to invest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Second, use Investor.gov as a resource for its content, calculators and tools. You can use it to check the background of an investment professional.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Lastly, be sure to research any investment before you invest. Take your time. There’s no need to rush.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52116A27-041E-402C-999F-0C7D987AAEC7}" type="slidenum">
              <a:rPr lang="en-US" altLang="en-US" smtClean="0"/>
              <a:pPr/>
              <a:t>30</a:t>
            </a:fld>
            <a:endParaRPr lang="en-US" altLang="en-US"/>
          </a:p>
        </p:txBody>
      </p:sp>
    </p:spTree>
    <p:extLst>
      <p:ext uri="{BB962C8B-B14F-4D97-AF65-F5344CB8AC3E}">
        <p14:creationId xmlns:p14="http://schemas.microsoft.com/office/powerpoint/2010/main" val="10685620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31</a:t>
            </a:fld>
            <a:endParaRPr lang="en-US" dirty="0"/>
          </a:p>
        </p:txBody>
      </p:sp>
    </p:spTree>
    <p:extLst>
      <p:ext uri="{BB962C8B-B14F-4D97-AF65-F5344CB8AC3E}">
        <p14:creationId xmlns:p14="http://schemas.microsoft.com/office/powerpoint/2010/main" val="627544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fontAlgn="base">
              <a:spcBef>
                <a:spcPct val="0"/>
              </a:spcBef>
              <a:spcAft>
                <a:spcPct val="0"/>
              </a:spcAft>
              <a:defRPr/>
            </a:pPr>
            <a:r>
              <a:rPr lang="en-US" dirty="0">
                <a:solidFill>
                  <a:srgbClr val="000000"/>
                </a:solidFill>
                <a:latin typeface="Calibri" pitchFamily="34" charset="0"/>
                <a:ea typeface="MS PGothic" pitchFamily="34" charset="-128"/>
              </a:rPr>
              <a:t>Estimated time: 10-15 minutes</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1310765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fontAlgn="base">
              <a:spcBef>
                <a:spcPct val="0"/>
              </a:spcBef>
              <a:spcAft>
                <a:spcPct val="0"/>
              </a:spcAft>
              <a:defRPr/>
            </a:pPr>
            <a:r>
              <a:rPr lang="en-US" dirty="0">
                <a:solidFill>
                  <a:srgbClr val="000000"/>
                </a:solidFill>
                <a:latin typeface="Calibri" pitchFamily="34" charset="0"/>
                <a:ea typeface="MS PGothic" pitchFamily="34" charset="-128"/>
              </a:rPr>
              <a:t>Estimated time: 15-20 minutes</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3843717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2458" fontAlgn="base">
              <a:spcBef>
                <a:spcPct val="0"/>
              </a:spcBef>
              <a:spcAft>
                <a:spcPct val="0"/>
              </a:spcAft>
              <a:defRPr/>
            </a:pPr>
            <a:r>
              <a:rPr lang="en-US" dirty="0">
                <a:solidFill>
                  <a:srgbClr val="000000"/>
                </a:solidFill>
                <a:latin typeface="Calibri" pitchFamily="34" charset="0"/>
                <a:ea typeface="MS PGothic" pitchFamily="34" charset="-128"/>
              </a:rPr>
              <a:t>Estimated time: 15-20 minutes</a:t>
            </a:r>
          </a:p>
          <a:p>
            <a:pPr defTabSz="462458" fontAlgn="base">
              <a:spcBef>
                <a:spcPct val="0"/>
              </a:spcBef>
              <a:spcAft>
                <a:spcPct val="0"/>
              </a:spcAft>
              <a:defRPr/>
            </a:pPr>
            <a:endParaRPr lang="en-US" dirty="0">
              <a:solidFill>
                <a:srgbClr val="000000"/>
              </a:solidFill>
              <a:latin typeface="Calibri" pitchFamily="34" charset="0"/>
              <a:ea typeface="MS PGothic" pitchFamily="34" charset="-128"/>
            </a:endParaRPr>
          </a:p>
          <a:p>
            <a:pPr marL="0" marR="0" lvl="0" indent="0" algn="l" defTabSz="462458" rtl="0" eaLnBrk="1" fontAlgn="base" latinLnBrk="0" hangingPunct="1">
              <a:lnSpc>
                <a:spcPct val="100000"/>
              </a:lnSpc>
              <a:spcBef>
                <a:spcPct val="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[Answer Key for matching activity: </a:t>
            </a:r>
            <a:r>
              <a:rPr lang="en-US" sz="1800" dirty="0">
                <a:solidFill>
                  <a:srgbClr val="212121"/>
                </a:solidFill>
                <a:effectLst/>
                <a:latin typeface="Calibri" panose="020F0502020204030204" pitchFamily="34" charset="0"/>
                <a:ea typeface="Calibri" panose="020F0502020204030204" pitchFamily="34" charset="0"/>
                <a:cs typeface="Calibri" panose="020F0502020204030204" pitchFamily="34" charset="0"/>
              </a:rPr>
              <a:t>4,3,6,1,5,2]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462458" fontAlgn="base">
              <a:spcBef>
                <a:spcPct val="0"/>
              </a:spcBef>
              <a:spcAft>
                <a:spcPct val="0"/>
              </a:spcAft>
              <a:defRPr/>
            </a:pPr>
            <a:endParaRPr lang="en-US" dirty="0">
              <a:solidFill>
                <a:srgbClr val="000000"/>
              </a:solidFill>
              <a:latin typeface="Calibri" pitchFamily="34" charset="0"/>
              <a:ea typeface="MS PGothic" pitchFamily="34" charset="-128"/>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3204491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116A27-041E-402C-999F-0C7D987AAEC7}" type="slidenum">
              <a:rPr lang="en-US" altLang="en-US" smtClean="0"/>
              <a:pPr/>
              <a:t>35</a:t>
            </a:fld>
            <a:endParaRPr lang="en-US" altLang="en-US"/>
          </a:p>
        </p:txBody>
      </p:sp>
    </p:spTree>
    <p:extLst>
      <p:ext uri="{BB962C8B-B14F-4D97-AF65-F5344CB8AC3E}">
        <p14:creationId xmlns:p14="http://schemas.microsoft.com/office/powerpoint/2010/main" val="277172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15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[Play video available at: https://</a:t>
            </a:r>
            <a:r>
              <a:rPr lang="en-US" sz="1800" dirty="0" err="1">
                <a:effectLst/>
                <a:latin typeface="Calibri" panose="020F0502020204030204" pitchFamily="34" charset="0"/>
                <a:ea typeface="Calibri" panose="020F0502020204030204" pitchFamily="34" charset="0"/>
                <a:cs typeface="Calibri" panose="020F0502020204030204" pitchFamily="34" charset="0"/>
              </a:rPr>
              <a:t>www.youtube.com</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err="1">
                <a:effectLst/>
                <a:latin typeface="Calibri" panose="020F0502020204030204" pitchFamily="34" charset="0"/>
                <a:ea typeface="Calibri" panose="020F0502020204030204" pitchFamily="34" charset="0"/>
                <a:cs typeface="Calibri" panose="020F0502020204030204" pitchFamily="34" charset="0"/>
              </a:rPr>
              <a:t>watch?v</a:t>
            </a:r>
            <a:r>
              <a:rPr lang="en-US" sz="1800" dirty="0">
                <a:effectLst/>
                <a:latin typeface="Calibri" panose="020F0502020204030204" pitchFamily="34" charset="0"/>
                <a:ea typeface="Calibri" panose="020F0502020204030204" pitchFamily="34" charset="0"/>
                <a:cs typeface="Calibri" panose="020F0502020204030204" pitchFamily="34" charset="0"/>
              </a:rPr>
              <a:t>=rWFAMR1dER0]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636581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Before we start our discussion, let’s take a quick poll. On your worksheet, circle a number from 1 to 10 based on your level of interest in HoweyTrade as an investment.  A “1” is a low level of interest/no interest; on the other hand, a “10” is a very high level of interest. You can circle any number from 1 to 10.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81281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Let’s separate into groups based on our responses. [Note: size of groups can be adjusted based on level of interest in HoweyTrade.] Who circled 8, 9, or 10? Please get together and we’ll call you, “Group A.” Who circled 4, 5, 6, or 7? Get together and we’ll call you, “Group B.” The rest of you will be “Group 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When you are in your group, please share one reason with your group members why you selected the number you did!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31132" indent="-231132">
              <a:lnSpc>
                <a:spcPct val="115000"/>
              </a:lnSpc>
            </a:pPr>
            <a:endParaRPr lang="en-US" sz="1100" dirty="0">
              <a:ea typeface="Calibri"/>
              <a:cs typeface="Times New Roman"/>
            </a:endParaRPr>
          </a:p>
        </p:txBody>
      </p:sp>
      <p:sp>
        <p:nvSpPr>
          <p:cNvPr id="4" name="Slide Number Placeholder 3"/>
          <p:cNvSpPr>
            <a:spLocks noGrp="1"/>
          </p:cNvSpPr>
          <p:nvPr>
            <p:ph type="sldNum" sz="quarter" idx="10"/>
          </p:nvPr>
        </p:nvSpPr>
        <p:spPr/>
        <p:txBody>
          <a:bodyPr/>
          <a:lstStyle/>
          <a:p>
            <a:fld id="{87E74396-3DDF-4C09-A041-A6C4CBED358D}" type="slidenum">
              <a:rPr lang="en-US" smtClean="0"/>
              <a:t>6</a:t>
            </a:fld>
            <a:endParaRPr lang="en-US" dirty="0"/>
          </a:p>
        </p:txBody>
      </p:sp>
    </p:spTree>
    <p:extLst>
      <p:ext uri="{BB962C8B-B14F-4D97-AF65-F5344CB8AC3E}">
        <p14:creationId xmlns:p14="http://schemas.microsoft.com/office/powerpoint/2010/main" val="95280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For our final poll question, assume that you just won $1,000 in a contest and you want to grow that money through investing. Discuss within your group how much of the $1,000 you would like to invest in HoweyTrade.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I’ll give you a couple of minutes to discuss the amount within your group before you finalize your answer. [Note: groups can select any amount between $0 and $1,000. Ask for Group A’s answer first, followed by Group B and Group C’s answer. Write the answers down in a place that all of the students can see them!]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aseline="0" dirty="0"/>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010644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Do you remember the “[b]</a:t>
            </a:r>
            <a:r>
              <a:rPr lang="en-US" sz="1800" dirty="0" err="1">
                <a:effectLst/>
                <a:latin typeface="Calibri" panose="020F0502020204030204" pitchFamily="34" charset="0"/>
                <a:ea typeface="Calibri" panose="020F0502020204030204" pitchFamily="34" charset="0"/>
                <a:cs typeface="Calibri" panose="020F0502020204030204" pitchFamily="34" charset="0"/>
              </a:rPr>
              <a:t>ut</a:t>
            </a:r>
            <a:r>
              <a:rPr lang="en-US" sz="1800" dirty="0">
                <a:effectLst/>
                <a:latin typeface="Calibri" panose="020F0502020204030204" pitchFamily="34" charset="0"/>
                <a:ea typeface="Calibri" panose="020F0502020204030204" pitchFamily="34" charset="0"/>
                <a:cs typeface="Calibri" panose="020F0502020204030204" pitchFamily="34" charset="0"/>
              </a:rPr>
              <a:t> wait there’s more” graphic at the end of the first video? What was that all about? Let’s keep on watching.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[Play the first 75 seconds of The HoweyTrade Investment Program Explained video, available at: </a:t>
            </a:r>
            <a:r>
              <a:rPr lang="en-US"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https://www.youtube.com/watch?v=B6GQyGWagKI&amp;list=PLrB8PjaXSV6tX5nrydJLsdGIGMit0KJxJ&amp;index=2</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i="1" dirty="0">
                <a:effectLst/>
                <a:latin typeface="Calibri" panose="020F0502020204030204" pitchFamily="34" charset="0"/>
                <a:ea typeface="Calibri" panose="020F0502020204030204" pitchFamily="34" charset="0"/>
                <a:cs typeface="Calibri" panose="020F0502020204030204" pitchFamily="34" charset="0"/>
              </a:rPr>
              <a:t>Optional activity</a:t>
            </a:r>
            <a:r>
              <a:rPr lang="en-US" sz="1800" dirty="0">
                <a:effectLst/>
                <a:latin typeface="Calibri" panose="020F0502020204030204" pitchFamily="34" charset="0"/>
                <a:ea typeface="Calibri" panose="020F0502020204030204" pitchFamily="34" charset="0"/>
                <a:cs typeface="Calibri" panose="020F0502020204030204" pitchFamily="34" charset="0"/>
              </a:rPr>
              <a:t>: Use the search tool on Investor.gov to search for Tom McWhortle. [The search should come up with “No results to display.] Now try researching the background of an investment professional with the same name as you. Would you consider working with that person?  Why or why not?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Here’s what SEC investor education staff says about using the search tool: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Once you search for an investment professional on Investor.gov, there are three key things to look for: if “</a:t>
            </a:r>
            <a:r>
              <a:rPr lang="en-US" sz="1800"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registered</a:t>
            </a:r>
            <a:r>
              <a:rPr lang="en-US" sz="1800" dirty="0">
                <a:effectLst/>
                <a:latin typeface="Calibri" panose="020F0502020204030204" pitchFamily="34" charset="0"/>
                <a:ea typeface="Calibri" panose="020F0502020204030204" pitchFamily="34" charset="0"/>
                <a:cs typeface="Calibri" panose="020F0502020204030204" pitchFamily="34" charset="0"/>
              </a:rPr>
              <a:t>” appears in green that person is licensed by a regulatory authority; if “</a:t>
            </a:r>
            <a:r>
              <a:rPr lang="en-US" sz="1800" dirty="0">
                <a:solidFill>
                  <a:srgbClr val="7F7F7F"/>
                </a:solidFill>
                <a:effectLst/>
                <a:latin typeface="Calibri" panose="020F0502020204030204" pitchFamily="34" charset="0"/>
                <a:ea typeface="Calibri" panose="020F0502020204030204" pitchFamily="34" charset="0"/>
                <a:cs typeface="Calibri" panose="020F0502020204030204" pitchFamily="34" charset="0"/>
              </a:rPr>
              <a:t>previously registered</a:t>
            </a:r>
            <a:r>
              <a:rPr lang="en-US" sz="1800" dirty="0">
                <a:effectLst/>
                <a:latin typeface="Calibri" panose="020F0502020204030204" pitchFamily="34" charset="0"/>
                <a:ea typeface="Calibri" panose="020F0502020204030204" pitchFamily="34" charset="0"/>
                <a:cs typeface="Calibri" panose="020F0502020204030204" pitchFamily="34" charset="0"/>
              </a:rPr>
              <a:t>” appears in gray, that person was registered in the past, but currently isn’t; and if “</a:t>
            </a:r>
            <a:r>
              <a:rPr lang="en-US"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disclosure reported</a:t>
            </a:r>
            <a:r>
              <a:rPr lang="en-US" sz="1800" dirty="0">
                <a:effectLst/>
                <a:latin typeface="Calibri" panose="020F0502020204030204" pitchFamily="34" charset="0"/>
                <a:ea typeface="Calibri" panose="020F0502020204030204" pitchFamily="34" charset="0"/>
                <a:cs typeface="Calibri" panose="020F0502020204030204" pitchFamily="34" charset="0"/>
              </a:rPr>
              <a:t>” appears in red, that person has had a complaint, sanction, or judgment filed against them and you should click “Get Full Report” for the details before proceeding.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If you can’t find an investment professional in the search tool, that’s a red flag. “No results to display” means they are not registered!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87E74396-3DDF-4C09-A041-A6C4CBED358D}" type="slidenum">
              <a:rPr lang="en-US" smtClean="0"/>
              <a:t>8</a:t>
            </a:fld>
            <a:endParaRPr lang="en-US" dirty="0"/>
          </a:p>
        </p:txBody>
      </p:sp>
    </p:spTree>
    <p:extLst>
      <p:ext uri="{BB962C8B-B14F-4D97-AF65-F5344CB8AC3E}">
        <p14:creationId xmlns:p14="http://schemas.microsoft.com/office/powerpoint/2010/main" val="3943430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15000"/>
              </a:lnSpc>
            </a:pPr>
            <a:r>
              <a:rPr lang="en-US" sz="1100" dirty="0">
                <a:ea typeface="Calibri"/>
                <a:cs typeface="Times New Roman"/>
              </a:rPr>
              <a:t>[Play video available at: https://</a:t>
            </a:r>
            <a:r>
              <a:rPr lang="en-US" sz="1100" dirty="0" err="1">
                <a:ea typeface="Calibri"/>
                <a:cs typeface="Times New Roman"/>
              </a:rPr>
              <a:t>www.youtube.com</a:t>
            </a:r>
            <a:r>
              <a:rPr lang="en-US" sz="1100" dirty="0">
                <a:ea typeface="Calibri"/>
                <a:cs typeface="Times New Roman"/>
              </a:rPr>
              <a:t>/</a:t>
            </a:r>
            <a:r>
              <a:rPr lang="en-US" sz="1100" dirty="0" err="1">
                <a:ea typeface="Calibri"/>
                <a:cs typeface="Times New Roman"/>
              </a:rPr>
              <a:t>watch?v</a:t>
            </a:r>
            <a:r>
              <a:rPr lang="en-US" sz="1100" dirty="0">
                <a:ea typeface="Calibri"/>
                <a:cs typeface="Times New Roman"/>
              </a:rPr>
              <a:t>=B6GQyGWagKI]</a:t>
            </a:r>
          </a:p>
        </p:txBody>
      </p:sp>
      <p:sp>
        <p:nvSpPr>
          <p:cNvPr id="4" name="Slide Number Placeholder 3"/>
          <p:cNvSpPr>
            <a:spLocks noGrp="1"/>
          </p:cNvSpPr>
          <p:nvPr>
            <p:ph type="sldNum" sz="quarter" idx="10"/>
          </p:nvPr>
        </p:nvSpPr>
        <p:spPr/>
        <p:txBody>
          <a:bodyPr/>
          <a:lstStyle/>
          <a:p>
            <a:fld id="{87E74396-3DDF-4C09-A041-A6C4CBED358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0670721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CD09DEA-F40B-ED44-BEBB-FFA8BB2EF851}"/>
              </a:ext>
            </a:extLst>
          </p:cNvPr>
          <p:cNvPicPr>
            <a:picLocks noChangeAspect="1"/>
          </p:cNvPicPr>
          <p:nvPr userDrawn="1"/>
        </p:nvPicPr>
        <p:blipFill>
          <a:blip r:embed="rId2"/>
          <a:stretch>
            <a:fillRect/>
          </a:stretch>
        </p:blipFill>
        <p:spPr>
          <a:xfrm>
            <a:off x="-114300" y="0"/>
            <a:ext cx="12420600" cy="6858000"/>
          </a:xfrm>
          <a:prstGeom prst="rect">
            <a:avLst/>
          </a:prstGeom>
        </p:spPr>
      </p:pic>
      <p:sp>
        <p:nvSpPr>
          <p:cNvPr id="2" name="Title 1"/>
          <p:cNvSpPr>
            <a:spLocks noGrp="1"/>
          </p:cNvSpPr>
          <p:nvPr>
            <p:ph type="ctrTitle" hasCustomPrompt="1"/>
          </p:nvPr>
        </p:nvSpPr>
        <p:spPr>
          <a:xfrm>
            <a:off x="838200" y="2307855"/>
            <a:ext cx="10363200" cy="659749"/>
          </a:xfrm>
        </p:spPr>
        <p:txBody>
          <a:bodyPr anchor="b">
            <a:noAutofit/>
          </a:bodyPr>
          <a:lstStyle>
            <a:lvl1pPr algn="l">
              <a:defRPr sz="4000" b="1" i="0">
                <a:solidFill>
                  <a:schemeClr val="bg1"/>
                </a:solidFill>
                <a:latin typeface="Arial" panose="020B0604020202020204" pitchFamily="34" charset="0"/>
                <a:ea typeface="Open Sans" charset="0"/>
                <a:cs typeface="Arial" panose="020B0604020202020204" pitchFamily="34" charset="0"/>
              </a:defRPr>
            </a:lvl1pPr>
          </a:lstStyle>
          <a:p>
            <a:r>
              <a:rPr lang="en-US" dirty="0"/>
              <a:t>Click to edit title</a:t>
            </a:r>
          </a:p>
        </p:txBody>
      </p:sp>
      <p:sp>
        <p:nvSpPr>
          <p:cNvPr id="3" name="Subtitle 2"/>
          <p:cNvSpPr>
            <a:spLocks noGrp="1"/>
          </p:cNvSpPr>
          <p:nvPr>
            <p:ph type="subTitle" idx="1" hasCustomPrompt="1"/>
          </p:nvPr>
        </p:nvSpPr>
        <p:spPr>
          <a:xfrm>
            <a:off x="838200" y="3133100"/>
            <a:ext cx="10363200" cy="2627620"/>
          </a:xfrm>
        </p:spPr>
        <p:txBody>
          <a:bodyPr>
            <a:noAutofit/>
          </a:bodyPr>
          <a:lstStyle>
            <a:lvl1pPr marL="0" indent="0" algn="l">
              <a:buNone/>
              <a:defRPr sz="3500" baseline="0">
                <a:solidFill>
                  <a:schemeClr val="bg1"/>
                </a:solidFill>
                <a:latin typeface="Arial" panose="020B0604020202020204" pitchFamily="34" charset="0"/>
                <a:ea typeface="Open Sans"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p>
        </p:txBody>
      </p:sp>
      <p:sp>
        <p:nvSpPr>
          <p:cNvPr id="7" name="Date Placeholder 3"/>
          <p:cNvSpPr>
            <a:spLocks noGrp="1"/>
          </p:cNvSpPr>
          <p:nvPr>
            <p:ph type="dt" sz="half" idx="10"/>
          </p:nvPr>
        </p:nvSpPr>
        <p:spPr>
          <a:xfrm>
            <a:off x="838201" y="6356351"/>
            <a:ext cx="4770967" cy="365125"/>
          </a:xfrm>
        </p:spPr>
        <p:txBody>
          <a:bodyPr rtlCol="0"/>
          <a:lstStyle>
            <a:lvl1pPr fontAlgn="auto">
              <a:spcBef>
                <a:spcPts val="0"/>
              </a:spcBef>
              <a:spcAft>
                <a:spcPts val="0"/>
              </a:spcAft>
              <a:defRPr sz="1800" dirty="0" smtClean="0">
                <a:solidFill>
                  <a:schemeClr val="bg1"/>
                </a:solidFill>
                <a:latin typeface="Arial" panose="020B0604020202020204" pitchFamily="34" charset="0"/>
                <a:ea typeface="Open Sans" charset="0"/>
                <a:cs typeface="Arial" panose="020B0604020202020204" pitchFamily="34" charset="0"/>
              </a:defRPr>
            </a:lvl1pPr>
          </a:lstStyle>
          <a:p>
            <a:pPr>
              <a:defRPr/>
            </a:pPr>
            <a:endParaRPr lang="en-US" dirty="0"/>
          </a:p>
        </p:txBody>
      </p:sp>
      <p:sp>
        <p:nvSpPr>
          <p:cNvPr id="8" name="Slide Number Placeholder 5"/>
          <p:cNvSpPr>
            <a:spLocks noGrp="1"/>
          </p:cNvSpPr>
          <p:nvPr>
            <p:ph type="sldNum" sz="quarter" idx="11"/>
          </p:nvPr>
        </p:nvSpPr>
        <p:spPr>
          <a:xfrm>
            <a:off x="8174568" y="6356351"/>
            <a:ext cx="3179233" cy="365125"/>
          </a:xfrm>
        </p:spPr>
        <p:txBody>
          <a:bodyPr rtlCol="0"/>
          <a:lstStyle>
            <a:lvl1pPr fontAlgn="auto">
              <a:spcBef>
                <a:spcPts val="0"/>
              </a:spcBef>
              <a:spcAft>
                <a:spcPts val="0"/>
              </a:spcAft>
              <a:defRPr sz="1800" dirty="0" smtClean="0">
                <a:solidFill>
                  <a:schemeClr val="bg1"/>
                </a:solidFill>
                <a:latin typeface="Arial" panose="020B0604020202020204" pitchFamily="34" charset="0"/>
                <a:ea typeface="Open Sans" charset="0"/>
                <a:cs typeface="Arial" panose="020B0604020202020204" pitchFamily="34" charset="0"/>
              </a:defRPr>
            </a:lvl1pPr>
          </a:lstStyle>
          <a:p>
            <a:pPr>
              <a:defRPr/>
            </a:pPr>
            <a:r>
              <a:rPr lang="en-US" dirty="0"/>
              <a:t>Date</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18" y="0"/>
            <a:ext cx="4889949" cy="1960288"/>
          </a:xfrm>
          <a:prstGeom prst="rect">
            <a:avLst/>
          </a:prstGeom>
        </p:spPr>
      </p:pic>
    </p:spTree>
    <p:extLst>
      <p:ext uri="{BB962C8B-B14F-4D97-AF65-F5344CB8AC3E}">
        <p14:creationId xmlns:p14="http://schemas.microsoft.com/office/powerpoint/2010/main" val="318731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DC9629-7856-5A44-BAD4-142A000F16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838200" y="3213788"/>
            <a:ext cx="10363200" cy="659749"/>
          </a:xfrm>
        </p:spPr>
        <p:txBody>
          <a:bodyPr anchor="b">
            <a:noAutofit/>
          </a:bodyPr>
          <a:lstStyle>
            <a:lvl1pPr algn="l">
              <a:defRPr sz="4000" b="1" i="0">
                <a:solidFill>
                  <a:schemeClr val="bg1"/>
                </a:solidFill>
                <a:latin typeface="Arial" panose="020B0604020202020204" pitchFamily="34" charset="0"/>
                <a:ea typeface="Open Sans" charset="0"/>
                <a:cs typeface="Arial" panose="020B0604020202020204" pitchFamily="34" charset="0"/>
              </a:defRPr>
            </a:lvl1pPr>
          </a:lstStyle>
          <a:p>
            <a:r>
              <a:rPr lang="en-US" dirty="0"/>
              <a:t>Click to </a:t>
            </a:r>
            <a:r>
              <a:rPr lang="en-US"/>
              <a:t>edit header</a:t>
            </a:r>
            <a:endParaRPr lang="en-US" dirty="0"/>
          </a:p>
        </p:txBody>
      </p:sp>
    </p:spTree>
    <p:extLst>
      <p:ext uri="{BB962C8B-B14F-4D97-AF65-F5344CB8AC3E}">
        <p14:creationId xmlns:p14="http://schemas.microsoft.com/office/powerpoint/2010/main" val="2892681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3482F-63B6-804D-810E-1BEC34C6FE97}"/>
              </a:ext>
            </a:extLst>
          </p:cNvPr>
          <p:cNvPicPr>
            <a:picLocks noChangeAspect="1"/>
          </p:cNvPicPr>
          <p:nvPr userDrawn="1"/>
        </p:nvPicPr>
        <p:blipFill rotWithShape="1">
          <a:blip r:embed="rId2"/>
          <a:srcRect l="73750" b="89074"/>
          <a:stretch/>
        </p:blipFill>
        <p:spPr>
          <a:xfrm>
            <a:off x="9791700" y="0"/>
            <a:ext cx="2400300" cy="749300"/>
          </a:xfrm>
          <a:prstGeom prst="rect">
            <a:avLst/>
          </a:prstGeom>
        </p:spPr>
      </p:pic>
      <p:pic>
        <p:nvPicPr>
          <p:cNvPr id="9" name="Picture 8">
            <a:extLst>
              <a:ext uri="{FF2B5EF4-FFF2-40B4-BE49-F238E27FC236}">
                <a16:creationId xmlns:a16="http://schemas.microsoft.com/office/drawing/2014/main" id="{CC87B226-3F08-A74D-9963-0F66C1CAAD6A}"/>
              </a:ext>
            </a:extLst>
          </p:cNvPr>
          <p:cNvPicPr>
            <a:picLocks noChangeAspect="1"/>
          </p:cNvPicPr>
          <p:nvPr userDrawn="1"/>
        </p:nvPicPr>
        <p:blipFill rotWithShape="1">
          <a:blip r:embed="rId2"/>
          <a:srcRect r="92292"/>
          <a:stretch/>
        </p:blipFill>
        <p:spPr>
          <a:xfrm>
            <a:off x="0" y="0"/>
            <a:ext cx="939800" cy="6858000"/>
          </a:xfrm>
          <a:prstGeom prst="rect">
            <a:avLst/>
          </a:prstGeom>
        </p:spPr>
      </p:pic>
      <p:sp>
        <p:nvSpPr>
          <p:cNvPr id="7" name="Title 1">
            <a:extLst>
              <a:ext uri="{FF2B5EF4-FFF2-40B4-BE49-F238E27FC236}">
                <a16:creationId xmlns:a16="http://schemas.microsoft.com/office/drawing/2014/main" id="{B1375CDD-ABEC-E945-9894-C3322E98D815}"/>
              </a:ext>
            </a:extLst>
          </p:cNvPr>
          <p:cNvSpPr>
            <a:spLocks noGrp="1"/>
          </p:cNvSpPr>
          <p:nvPr>
            <p:ph type="title" hasCustomPrompt="1"/>
          </p:nvPr>
        </p:nvSpPr>
        <p:spPr>
          <a:xfrm>
            <a:off x="1370149" y="718721"/>
            <a:ext cx="9983652" cy="1325563"/>
          </a:xfrm>
        </p:spPr>
        <p:txBody>
          <a:bodyPr>
            <a:noAutofit/>
          </a:bodyPr>
          <a:lstStyle>
            <a:lvl1pPr>
              <a:defRPr sz="4000" b="1" i="0">
                <a:solidFill>
                  <a:srgbClr val="29497A"/>
                </a:solidFill>
                <a:latin typeface="Arial" panose="020B0604020202020204" pitchFamily="34" charset="0"/>
                <a:ea typeface="Arvo" charset="0"/>
                <a:cs typeface="Arial" panose="020B0604020202020204" pitchFamily="34" charset="0"/>
              </a:defRPr>
            </a:lvl1pPr>
          </a:lstStyle>
          <a:p>
            <a:r>
              <a:rPr lang="en-US" dirty="0"/>
              <a:t>Click to edit title</a:t>
            </a:r>
            <a:br>
              <a:rPr lang="en-US" dirty="0"/>
            </a:br>
            <a:endParaRPr lang="en-US" dirty="0"/>
          </a:p>
        </p:txBody>
      </p:sp>
      <p:sp>
        <p:nvSpPr>
          <p:cNvPr id="8" name="Content Placeholder 2">
            <a:extLst>
              <a:ext uri="{FF2B5EF4-FFF2-40B4-BE49-F238E27FC236}">
                <a16:creationId xmlns:a16="http://schemas.microsoft.com/office/drawing/2014/main" id="{1F0552A0-D710-294A-BC18-4F5107893B8B}"/>
              </a:ext>
            </a:extLst>
          </p:cNvPr>
          <p:cNvSpPr>
            <a:spLocks noGrp="1"/>
          </p:cNvSpPr>
          <p:nvPr>
            <p:ph idx="1" hasCustomPrompt="1"/>
          </p:nvPr>
        </p:nvSpPr>
        <p:spPr>
          <a:xfrm>
            <a:off x="1370149" y="2255824"/>
            <a:ext cx="9983652" cy="4362690"/>
          </a:xfrm>
        </p:spPr>
        <p:txBody>
          <a:bodyPr>
            <a:noAutofit/>
          </a:bodyPr>
          <a:lstStyle>
            <a:lvl1pPr marL="0" indent="0">
              <a:buFont typeface="Arial" panose="020B0604020202020204" pitchFamily="34" charset="0"/>
              <a:buNone/>
              <a:defRPr>
                <a:latin typeface="Arial" panose="020B0604020202020204" pitchFamily="34" charset="0"/>
                <a:ea typeface="Open Sans" charset="0"/>
                <a:cs typeface="Arial" panose="020B0604020202020204" pitchFamily="34" charset="0"/>
              </a:defRPr>
            </a:lvl1pPr>
            <a:lvl2pPr marL="685800" indent="-228600">
              <a:buFont typeface="Arial" panose="020B0604020202020204" pitchFamily="34" charset="0"/>
              <a:buChar char="-"/>
              <a:defRPr>
                <a:latin typeface="Arial" panose="020B0604020202020204" pitchFamily="34" charset="0"/>
                <a:ea typeface="Open Sans" charset="0"/>
                <a:cs typeface="Arial" panose="020B0604020202020204" pitchFamily="34" charset="0"/>
              </a:defRPr>
            </a:lvl2pPr>
            <a:lvl3pPr>
              <a:defRPr>
                <a:latin typeface="Arial" panose="020B0604020202020204" pitchFamily="34" charset="0"/>
                <a:ea typeface="Open Sans" charset="0"/>
                <a:cs typeface="Arial" panose="020B0604020202020204" pitchFamily="34" charset="0"/>
              </a:defRPr>
            </a:lvl3pPr>
            <a:lvl4pPr marL="1600200" indent="-228600">
              <a:buClrTx/>
              <a:buFont typeface="Arial" panose="020B0604020202020204" pitchFamily="34" charset="0"/>
              <a:buChar char="-"/>
              <a:defRPr>
                <a:latin typeface="Arial" panose="020B0604020202020204" pitchFamily="34" charset="0"/>
                <a:ea typeface="Open Sans" charset="0"/>
                <a:cs typeface="Arial" panose="020B0604020202020204" pitchFamily="34" charset="0"/>
              </a:defRPr>
            </a:lvl4pPr>
            <a:lvl5pPr>
              <a:defRPr>
                <a:latin typeface="Arial" panose="020B0604020202020204" pitchFamily="34" charset="0"/>
                <a:ea typeface="Open Sans" charset="0"/>
                <a:cs typeface="Arial" panose="020B0604020202020204" pitchFamily="34" charset="0"/>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1289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ed 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8321AD6-EC46-6845-9263-E3DE5E9B5332}"/>
              </a:ext>
            </a:extLst>
          </p:cNvPr>
          <p:cNvPicPr>
            <a:picLocks noChangeAspect="1"/>
          </p:cNvPicPr>
          <p:nvPr userDrawn="1"/>
        </p:nvPicPr>
        <p:blipFill rotWithShape="1">
          <a:blip r:embed="rId2"/>
          <a:srcRect l="73750" b="89074"/>
          <a:stretch/>
        </p:blipFill>
        <p:spPr>
          <a:xfrm>
            <a:off x="9791700" y="0"/>
            <a:ext cx="2400300" cy="749300"/>
          </a:xfrm>
          <a:prstGeom prst="rect">
            <a:avLst/>
          </a:prstGeom>
        </p:spPr>
      </p:pic>
      <p:pic>
        <p:nvPicPr>
          <p:cNvPr id="9" name="Picture 8">
            <a:extLst>
              <a:ext uri="{FF2B5EF4-FFF2-40B4-BE49-F238E27FC236}">
                <a16:creationId xmlns:a16="http://schemas.microsoft.com/office/drawing/2014/main" id="{9DA43509-85D9-4249-ACBD-378A13C00D9B}"/>
              </a:ext>
            </a:extLst>
          </p:cNvPr>
          <p:cNvPicPr>
            <a:picLocks noChangeAspect="1"/>
          </p:cNvPicPr>
          <p:nvPr userDrawn="1"/>
        </p:nvPicPr>
        <p:blipFill rotWithShape="1">
          <a:blip r:embed="rId2"/>
          <a:srcRect r="92292"/>
          <a:stretch/>
        </p:blipFill>
        <p:spPr>
          <a:xfrm>
            <a:off x="0" y="0"/>
            <a:ext cx="939800" cy="6858000"/>
          </a:xfrm>
          <a:prstGeom prst="rect">
            <a:avLst/>
          </a:prstGeom>
        </p:spPr>
      </p:pic>
      <p:sp>
        <p:nvSpPr>
          <p:cNvPr id="7" name="Title 1">
            <a:extLst>
              <a:ext uri="{FF2B5EF4-FFF2-40B4-BE49-F238E27FC236}">
                <a16:creationId xmlns:a16="http://schemas.microsoft.com/office/drawing/2014/main" id="{B1375CDD-ABEC-E945-9894-C3322E98D815}"/>
              </a:ext>
            </a:extLst>
          </p:cNvPr>
          <p:cNvSpPr>
            <a:spLocks noGrp="1"/>
          </p:cNvSpPr>
          <p:nvPr>
            <p:ph type="title" hasCustomPrompt="1"/>
          </p:nvPr>
        </p:nvSpPr>
        <p:spPr>
          <a:xfrm>
            <a:off x="1370149" y="718721"/>
            <a:ext cx="9983652" cy="1325563"/>
          </a:xfrm>
        </p:spPr>
        <p:txBody>
          <a:bodyPr>
            <a:noAutofit/>
          </a:bodyPr>
          <a:lstStyle>
            <a:lvl1pPr>
              <a:defRPr sz="4000" b="1" i="0">
                <a:solidFill>
                  <a:srgbClr val="29497A"/>
                </a:solidFill>
                <a:latin typeface="Arial" panose="020B0604020202020204" pitchFamily="34" charset="0"/>
                <a:ea typeface="Arvo" charset="0"/>
                <a:cs typeface="Arial" panose="020B0604020202020204" pitchFamily="34" charset="0"/>
              </a:defRPr>
            </a:lvl1pPr>
          </a:lstStyle>
          <a:p>
            <a:r>
              <a:rPr lang="en-US" dirty="0"/>
              <a:t>Click to edit title</a:t>
            </a:r>
            <a:br>
              <a:rPr lang="en-US" dirty="0"/>
            </a:br>
            <a:endParaRPr lang="en-US" dirty="0"/>
          </a:p>
        </p:txBody>
      </p:sp>
      <p:sp>
        <p:nvSpPr>
          <p:cNvPr id="8" name="Content Placeholder 2">
            <a:extLst>
              <a:ext uri="{FF2B5EF4-FFF2-40B4-BE49-F238E27FC236}">
                <a16:creationId xmlns:a16="http://schemas.microsoft.com/office/drawing/2014/main" id="{1F0552A0-D710-294A-BC18-4F5107893B8B}"/>
              </a:ext>
            </a:extLst>
          </p:cNvPr>
          <p:cNvSpPr>
            <a:spLocks noGrp="1"/>
          </p:cNvSpPr>
          <p:nvPr>
            <p:ph idx="1" hasCustomPrompt="1"/>
          </p:nvPr>
        </p:nvSpPr>
        <p:spPr>
          <a:xfrm>
            <a:off x="1370149" y="2255824"/>
            <a:ext cx="9983652" cy="4362690"/>
          </a:xfrm>
        </p:spPr>
        <p:txBody>
          <a:bodyPr>
            <a:noAutofit/>
          </a:bodyPr>
          <a:lstStyle>
            <a:lvl1pPr marL="457200" indent="-457200">
              <a:buClr>
                <a:srgbClr val="269092"/>
              </a:buClr>
              <a:buFont typeface="Arial" panose="020B0604020202020204" pitchFamily="34" charset="0"/>
              <a:buChar char="•"/>
              <a:defRPr>
                <a:latin typeface="Arial" panose="020B0604020202020204" pitchFamily="34" charset="0"/>
                <a:ea typeface="Open Sans" charset="0"/>
                <a:cs typeface="Arial" panose="020B0604020202020204" pitchFamily="34" charset="0"/>
              </a:defRPr>
            </a:lvl1pPr>
            <a:lvl2pPr marL="801688" indent="-228600">
              <a:buFont typeface="Arial" panose="020B0604020202020204" pitchFamily="34" charset="0"/>
              <a:buChar char="-"/>
              <a:defRPr>
                <a:latin typeface="Arial" panose="020B0604020202020204" pitchFamily="34" charset="0"/>
                <a:ea typeface="Open Sans" charset="0"/>
                <a:cs typeface="Arial" panose="020B0604020202020204" pitchFamily="34" charset="0"/>
              </a:defRPr>
            </a:lvl2pPr>
            <a:lvl3pPr>
              <a:defRPr>
                <a:latin typeface="Arial" panose="020B0604020202020204" pitchFamily="34" charset="0"/>
                <a:ea typeface="Open Sans" charset="0"/>
                <a:cs typeface="Arial" panose="020B0604020202020204" pitchFamily="34" charset="0"/>
              </a:defRPr>
            </a:lvl3pPr>
            <a:lvl4pPr marL="1600200" indent="-228600">
              <a:buClr>
                <a:srgbClr val="269092"/>
              </a:buClr>
              <a:buFont typeface="Arial" panose="020B0604020202020204" pitchFamily="34" charset="0"/>
              <a:buChar char="-"/>
              <a:defRPr>
                <a:latin typeface="Arial" panose="020B0604020202020204" pitchFamily="34" charset="0"/>
                <a:ea typeface="Open Sans" charset="0"/>
                <a:cs typeface="Arial" panose="020B0604020202020204" pitchFamily="34" charset="0"/>
              </a:defRPr>
            </a:lvl4pPr>
            <a:lvl5pPr>
              <a:defRPr>
                <a:latin typeface="Arial" panose="020B0604020202020204" pitchFamily="34" charset="0"/>
                <a:ea typeface="Open Sans" charset="0"/>
                <a:cs typeface="Arial" panose="020B0604020202020204" pitchFamily="34" charset="0"/>
              </a:defRPr>
            </a:lvl5pPr>
          </a:lstStyle>
          <a:p>
            <a:pPr lvl="0"/>
            <a:r>
              <a:rPr lang="en-US" dirty="0"/>
              <a:t>Click to edit bulleted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7755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endParaRPr lang="en-US"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endParaRPr lang="en-US"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853551F4-0C93-4C62-965B-A16D565D735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1" r:id="rId1"/>
    <p:sldLayoutId id="2147483669" r:id="rId2"/>
    <p:sldLayoutId id="2147483666" r:id="rId3"/>
    <p:sldLayoutId id="2147483672" r:id="rId4"/>
  </p:sldLayoutIdLst>
  <p:hf hd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openclipart.org/detail/19390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hyperlink" Target="https://openclipart.org/detail/193901"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hyperlink" Target="https://openclipart.org/detail/19390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hyperlink" Target="https://openclipart.org/detail/193901"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hyperlink" Target="https://openclipart.org/detail/19390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penclipart.org/detail/19390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hyperlink" Target="https://openclipart.org/detail/193901" TargetMode="Externa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vestor.gov/additional-resources/spotlight/investing-quizzes/howeytrade"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www.investor.gov/introduction-investing/general-resources/news-alerts/alerts-bulletins/investor-alerts/social-media"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hyperlink" Target="https://www.investor.gov/protect-your-investments/fraud/types-fraud/ponzi-scheme" TargetMode="External"/><Relationship Id="rId4" Type="http://schemas.openxmlformats.org/officeDocument/2006/relationships/hyperlink" Target="https://www.investor.gov/introduction-investing/general-resources/news-alerts/alerts-bulletins/investor-bulletins-99"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rWFAMR1dER0"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jpeg"/><Relationship Id="rId4" Type="http://schemas.openxmlformats.org/officeDocument/2006/relationships/hyperlink" Target="https://www.youtube.com/watch?v=LmvC74vUg1c"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B6GQyGWagKI"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br>
              <a:rPr lang="en-US" dirty="0"/>
            </a:br>
            <a:r>
              <a:rPr lang="en-US" dirty="0"/>
              <a:t>HoweyTrade Investment Program</a:t>
            </a:r>
            <a:br>
              <a:rPr lang="en-US" dirty="0"/>
            </a:br>
            <a:endParaRPr lang="en-US" dirty="0"/>
          </a:p>
        </p:txBody>
      </p:sp>
    </p:spTree>
    <p:extLst>
      <p:ext uri="{BB962C8B-B14F-4D97-AF65-F5344CB8AC3E}">
        <p14:creationId xmlns:p14="http://schemas.microsoft.com/office/powerpoint/2010/main" val="2627596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Investment Fraud “Red Flags” </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1848497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What are examples of “red flags” in the HoweyTrade video? </a:t>
            </a:r>
          </a:p>
        </p:txBody>
      </p:sp>
      <p:pic>
        <p:nvPicPr>
          <p:cNvPr id="5" name="Picture 2" descr="Howie Trade Homepage Banner">
            <a:extLst>
              <a:ext uri="{FF2B5EF4-FFF2-40B4-BE49-F238E27FC236}">
                <a16:creationId xmlns:a16="http://schemas.microsoft.com/office/drawing/2014/main" id="{A799DF8A-8902-6EF2-D300-8F3C1F84491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59266" y="2273300"/>
            <a:ext cx="10389835" cy="3725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576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Promises of Great Wealth</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112894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       Promises of Great Wealth </a:t>
            </a:r>
          </a:p>
        </p:txBody>
      </p:sp>
      <p:sp>
        <p:nvSpPr>
          <p:cNvPr id="2" name="Content Placeholder 1"/>
          <p:cNvSpPr>
            <a:spLocks noGrp="1"/>
          </p:cNvSpPr>
          <p:nvPr>
            <p:ph idx="1"/>
          </p:nvPr>
        </p:nvSpPr>
        <p:spPr/>
        <p:txBody>
          <a:bodyPr/>
          <a:lstStyle/>
          <a:p>
            <a:pPr marL="0" indent="0">
              <a:spcBef>
                <a:spcPts val="1200"/>
              </a:spcBef>
              <a:buNone/>
            </a:pPr>
            <a:r>
              <a:rPr lang="en-US" dirty="0"/>
              <a:t>        “This could be yours.” </a:t>
            </a:r>
          </a:p>
          <a:p>
            <a:pPr marL="0" indent="0">
              <a:spcBef>
                <a:spcPts val="1200"/>
              </a:spcBef>
              <a:buNone/>
            </a:pPr>
            <a:endParaRPr lang="en-US" dirty="0"/>
          </a:p>
          <a:p>
            <a:pPr marL="0" indent="0">
              <a:spcBef>
                <a:spcPts val="1200"/>
              </a:spcBef>
              <a:buNone/>
            </a:pPr>
            <a:r>
              <a:rPr lang="en-US" dirty="0"/>
              <a:t>			</a:t>
            </a:r>
          </a:p>
          <a:p>
            <a:pPr marL="0" indent="0">
              <a:spcBef>
                <a:spcPts val="1200"/>
              </a:spcBef>
              <a:buNone/>
            </a:pPr>
            <a:r>
              <a:rPr lang="en-US" dirty="0"/>
              <a:t>	“I’ve made my clients</a:t>
            </a:r>
          </a:p>
          <a:p>
            <a:pPr marL="0" indent="0">
              <a:spcBef>
                <a:spcPts val="1200"/>
              </a:spcBef>
              <a:buNone/>
            </a:pPr>
            <a:endParaRPr lang="en-US" dirty="0"/>
          </a:p>
          <a:p>
            <a:pPr marL="0" indent="0">
              <a:spcBef>
                <a:spcPts val="1200"/>
              </a:spcBef>
              <a:buNone/>
            </a:pPr>
            <a:endParaRPr lang="en-US" dirty="0"/>
          </a:p>
          <a:p>
            <a:pPr marL="0" indent="0">
              <a:spcBef>
                <a:spcPts val="1200"/>
              </a:spcBef>
              <a:buNone/>
            </a:pPr>
            <a:r>
              <a:rPr lang="en-US" dirty="0"/>
              <a:t>   “I’ve made my clients </a:t>
            </a:r>
          </a:p>
          <a:p>
            <a:pPr marL="0" indent="0">
              <a:spcBef>
                <a:spcPts val="1200"/>
              </a:spcBef>
              <a:buNone/>
            </a:pPr>
            <a:r>
              <a:rPr lang="en-US" dirty="0"/>
              <a:t>          millionaires.”</a:t>
            </a:r>
          </a:p>
          <a:p>
            <a:pPr marL="0" indent="0">
              <a:spcBef>
                <a:spcPts val="1200"/>
              </a:spcBef>
              <a:buNone/>
            </a:pPr>
            <a:r>
              <a:rPr lang="en-US" dirty="0"/>
              <a:t>                                                       </a:t>
            </a:r>
          </a:p>
          <a:p>
            <a:pPr marL="0" indent="0">
              <a:spcBef>
                <a:spcPts val="1200"/>
              </a:spcBef>
              <a:buNone/>
            </a:pPr>
            <a:r>
              <a:rPr lang="en-US" dirty="0"/>
              <a:t>					</a:t>
            </a:r>
          </a:p>
        </p:txBody>
      </p:sp>
      <p:pic>
        <p:nvPicPr>
          <p:cNvPr id="6" name="Picture 5">
            <a:extLst>
              <a:ext uri="{FF2B5EF4-FFF2-40B4-BE49-F238E27FC236}">
                <a16:creationId xmlns:a16="http://schemas.microsoft.com/office/drawing/2014/main" id="{DA557D2F-CC5A-FC3F-3CCA-55E4D86DEC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2606" y="841508"/>
            <a:ext cx="1009553" cy="1079987"/>
          </a:xfrm>
          <a:prstGeom prst="rect">
            <a:avLst/>
          </a:prstGeom>
        </p:spPr>
      </p:pic>
      <p:pic>
        <p:nvPicPr>
          <p:cNvPr id="9" name="Picture 8">
            <a:extLst>
              <a:ext uri="{FF2B5EF4-FFF2-40B4-BE49-F238E27FC236}">
                <a16:creationId xmlns:a16="http://schemas.microsoft.com/office/drawing/2014/main" id="{37B67188-2523-194B-401A-13BD0F50E00D}"/>
              </a:ext>
            </a:extLst>
          </p:cNvPr>
          <p:cNvPicPr>
            <a:picLocks noChangeAspect="1"/>
          </p:cNvPicPr>
          <p:nvPr/>
        </p:nvPicPr>
        <p:blipFill>
          <a:blip r:embed="rId5"/>
          <a:stretch>
            <a:fillRect/>
          </a:stretch>
        </p:blipFill>
        <p:spPr>
          <a:xfrm>
            <a:off x="6730584" y="1921495"/>
            <a:ext cx="4946962" cy="1896661"/>
          </a:xfrm>
          <a:prstGeom prst="rect">
            <a:avLst/>
          </a:prstGeom>
        </p:spPr>
      </p:pic>
      <p:pic>
        <p:nvPicPr>
          <p:cNvPr id="13" name="Picture 12">
            <a:extLst>
              <a:ext uri="{FF2B5EF4-FFF2-40B4-BE49-F238E27FC236}">
                <a16:creationId xmlns:a16="http://schemas.microsoft.com/office/drawing/2014/main" id="{7E1141F6-3864-A570-5C93-3B47242A27E3}"/>
              </a:ext>
            </a:extLst>
          </p:cNvPr>
          <p:cNvPicPr>
            <a:picLocks noChangeAspect="1"/>
          </p:cNvPicPr>
          <p:nvPr/>
        </p:nvPicPr>
        <p:blipFill>
          <a:blip r:embed="rId6"/>
          <a:stretch>
            <a:fillRect/>
          </a:stretch>
        </p:blipFill>
        <p:spPr>
          <a:xfrm>
            <a:off x="994590" y="2910460"/>
            <a:ext cx="5735994" cy="2235200"/>
          </a:xfrm>
          <a:prstGeom prst="rect">
            <a:avLst/>
          </a:prstGeom>
        </p:spPr>
      </p:pic>
      <p:pic>
        <p:nvPicPr>
          <p:cNvPr id="15" name="Picture 14">
            <a:extLst>
              <a:ext uri="{FF2B5EF4-FFF2-40B4-BE49-F238E27FC236}">
                <a16:creationId xmlns:a16="http://schemas.microsoft.com/office/drawing/2014/main" id="{83E01E0D-A295-0E1D-B0D5-208C27AA3AC0}"/>
              </a:ext>
            </a:extLst>
          </p:cNvPr>
          <p:cNvPicPr>
            <a:picLocks noChangeAspect="1"/>
          </p:cNvPicPr>
          <p:nvPr/>
        </p:nvPicPr>
        <p:blipFill>
          <a:blip r:embed="rId7"/>
          <a:stretch>
            <a:fillRect/>
          </a:stretch>
        </p:blipFill>
        <p:spPr>
          <a:xfrm>
            <a:off x="6749842" y="3818156"/>
            <a:ext cx="4927704" cy="2402426"/>
          </a:xfrm>
          <a:prstGeom prst="rect">
            <a:avLst/>
          </a:prstGeom>
        </p:spPr>
      </p:pic>
    </p:spTree>
    <p:extLst>
      <p:ext uri="{BB962C8B-B14F-4D97-AF65-F5344CB8AC3E}">
        <p14:creationId xmlns:p14="http://schemas.microsoft.com/office/powerpoint/2010/main" val="3878954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High Guaranteed Returns</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1215215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       High Guaranteed Returns</a:t>
            </a:r>
          </a:p>
        </p:txBody>
      </p:sp>
      <p:sp>
        <p:nvSpPr>
          <p:cNvPr id="2" name="Content Placeholder 1"/>
          <p:cNvSpPr>
            <a:spLocks noGrp="1"/>
          </p:cNvSpPr>
          <p:nvPr>
            <p:ph idx="1"/>
          </p:nvPr>
        </p:nvSpPr>
        <p:spPr>
          <a:xfrm flipV="1">
            <a:off x="6807199" y="7177314"/>
            <a:ext cx="4876801" cy="1325563"/>
          </a:xfrm>
        </p:spPr>
        <p:txBody>
          <a:bodyPr/>
          <a:lstStyle/>
          <a:p>
            <a:pPr marL="0" indent="0">
              <a:spcBef>
                <a:spcPts val="1200"/>
              </a:spcBef>
              <a:buNone/>
            </a:pPr>
            <a:endParaRPr lang="en-US" dirty="0"/>
          </a:p>
        </p:txBody>
      </p:sp>
      <p:pic>
        <p:nvPicPr>
          <p:cNvPr id="6" name="Picture 5">
            <a:extLst>
              <a:ext uri="{FF2B5EF4-FFF2-40B4-BE49-F238E27FC236}">
                <a16:creationId xmlns:a16="http://schemas.microsoft.com/office/drawing/2014/main" id="{DA557D2F-CC5A-FC3F-3CCA-55E4D86DEC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2606" y="841508"/>
            <a:ext cx="1009553" cy="1079987"/>
          </a:xfrm>
          <a:prstGeom prst="rect">
            <a:avLst/>
          </a:prstGeom>
        </p:spPr>
      </p:pic>
      <p:pic>
        <p:nvPicPr>
          <p:cNvPr id="7" name="Picture 6">
            <a:extLst>
              <a:ext uri="{FF2B5EF4-FFF2-40B4-BE49-F238E27FC236}">
                <a16:creationId xmlns:a16="http://schemas.microsoft.com/office/drawing/2014/main" id="{5EF279BF-EDC4-E212-8551-E35BA9F6F6B8}"/>
              </a:ext>
            </a:extLst>
          </p:cNvPr>
          <p:cNvPicPr>
            <a:picLocks noChangeAspect="1"/>
          </p:cNvPicPr>
          <p:nvPr/>
        </p:nvPicPr>
        <p:blipFill>
          <a:blip r:embed="rId5"/>
          <a:stretch>
            <a:fillRect/>
          </a:stretch>
        </p:blipFill>
        <p:spPr>
          <a:xfrm>
            <a:off x="2679700" y="1921495"/>
            <a:ext cx="7184735" cy="3405368"/>
          </a:xfrm>
          <a:prstGeom prst="rect">
            <a:avLst/>
          </a:prstGeom>
        </p:spPr>
      </p:pic>
      <p:sp>
        <p:nvSpPr>
          <p:cNvPr id="8" name="TextBox 7">
            <a:extLst>
              <a:ext uri="{FF2B5EF4-FFF2-40B4-BE49-F238E27FC236}">
                <a16:creationId xmlns:a16="http://schemas.microsoft.com/office/drawing/2014/main" id="{18118130-214A-B367-CB4D-88AF4F680ADC}"/>
              </a:ext>
            </a:extLst>
          </p:cNvPr>
          <p:cNvSpPr txBox="1"/>
          <p:nvPr/>
        </p:nvSpPr>
        <p:spPr>
          <a:xfrm>
            <a:off x="3124200" y="5524500"/>
            <a:ext cx="6893642" cy="954107"/>
          </a:xfrm>
          <a:prstGeom prst="rect">
            <a:avLst/>
          </a:prstGeom>
          <a:noFill/>
        </p:spPr>
        <p:txBody>
          <a:bodyPr wrap="square" rtlCol="0">
            <a:spAutoFit/>
          </a:bodyPr>
          <a:lstStyle/>
          <a:p>
            <a:r>
              <a:rPr lang="en-US" sz="2800" dirty="0"/>
              <a:t>“You can earn an extra $500 per week – guaranteed.” </a:t>
            </a:r>
          </a:p>
        </p:txBody>
      </p:sp>
    </p:spTree>
    <p:extLst>
      <p:ext uri="{BB962C8B-B14F-4D97-AF65-F5344CB8AC3E}">
        <p14:creationId xmlns:p14="http://schemas.microsoft.com/office/powerpoint/2010/main" val="96068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Calling Out Scammers</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376073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       Calling Out Scammers</a:t>
            </a:r>
          </a:p>
        </p:txBody>
      </p:sp>
      <p:pic>
        <p:nvPicPr>
          <p:cNvPr id="6" name="Picture 5">
            <a:extLst>
              <a:ext uri="{FF2B5EF4-FFF2-40B4-BE49-F238E27FC236}">
                <a16:creationId xmlns:a16="http://schemas.microsoft.com/office/drawing/2014/main" id="{DA557D2F-CC5A-FC3F-3CCA-55E4D86DEC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2606" y="841508"/>
            <a:ext cx="1009553" cy="1079987"/>
          </a:xfrm>
          <a:prstGeom prst="rect">
            <a:avLst/>
          </a:prstGeom>
        </p:spPr>
      </p:pic>
      <p:sp>
        <p:nvSpPr>
          <p:cNvPr id="3" name="TextBox 2">
            <a:extLst>
              <a:ext uri="{FF2B5EF4-FFF2-40B4-BE49-F238E27FC236}">
                <a16:creationId xmlns:a16="http://schemas.microsoft.com/office/drawing/2014/main" id="{FCF46612-6E23-AEC3-AC86-22E9DCF332FA}"/>
              </a:ext>
            </a:extLst>
          </p:cNvPr>
          <p:cNvSpPr txBox="1"/>
          <p:nvPr/>
        </p:nvSpPr>
        <p:spPr>
          <a:xfrm>
            <a:off x="2363757" y="1976180"/>
            <a:ext cx="9634707" cy="954107"/>
          </a:xfrm>
          <a:prstGeom prst="rect">
            <a:avLst/>
          </a:prstGeom>
          <a:noFill/>
        </p:spPr>
        <p:txBody>
          <a:bodyPr wrap="square" rtlCol="0">
            <a:spAutoFit/>
          </a:bodyPr>
          <a:lstStyle/>
          <a:p>
            <a:r>
              <a:rPr lang="en-US" sz="2800" dirty="0"/>
              <a:t>“There are a lot of scammers out there posing as experts. Everything I’m about to tell you is one hundred percent true.” </a:t>
            </a:r>
          </a:p>
        </p:txBody>
      </p:sp>
      <p:pic>
        <p:nvPicPr>
          <p:cNvPr id="10" name="Picture 9">
            <a:extLst>
              <a:ext uri="{FF2B5EF4-FFF2-40B4-BE49-F238E27FC236}">
                <a16:creationId xmlns:a16="http://schemas.microsoft.com/office/drawing/2014/main" id="{7918B45C-B7EC-0725-92D6-906B94A017D2}"/>
              </a:ext>
            </a:extLst>
          </p:cNvPr>
          <p:cNvPicPr>
            <a:picLocks noChangeAspect="1"/>
          </p:cNvPicPr>
          <p:nvPr/>
        </p:nvPicPr>
        <p:blipFill>
          <a:blip r:embed="rId5"/>
          <a:stretch>
            <a:fillRect/>
          </a:stretch>
        </p:blipFill>
        <p:spPr>
          <a:xfrm>
            <a:off x="3568700" y="3139519"/>
            <a:ext cx="6528903" cy="3096181"/>
          </a:xfrm>
          <a:prstGeom prst="rect">
            <a:avLst/>
          </a:prstGeom>
        </p:spPr>
      </p:pic>
      <p:sp>
        <p:nvSpPr>
          <p:cNvPr id="11" name="Content Placeholder 10">
            <a:extLst>
              <a:ext uri="{FF2B5EF4-FFF2-40B4-BE49-F238E27FC236}">
                <a16:creationId xmlns:a16="http://schemas.microsoft.com/office/drawing/2014/main" id="{F3929876-4025-63F8-1A2F-7E93C75A0227}"/>
              </a:ext>
            </a:extLst>
          </p:cNvPr>
          <p:cNvSpPr>
            <a:spLocks noGrp="1"/>
          </p:cNvSpPr>
          <p:nvPr>
            <p:ph idx="1"/>
          </p:nvPr>
        </p:nvSpPr>
        <p:spPr>
          <a:xfrm flipV="1">
            <a:off x="8712200" y="7531100"/>
            <a:ext cx="2641600" cy="203200"/>
          </a:xfrm>
        </p:spPr>
        <p:txBody>
          <a:bodyPr/>
          <a:lstStyle/>
          <a:p>
            <a:endParaRPr lang="en-US" dirty="0"/>
          </a:p>
        </p:txBody>
      </p:sp>
      <p:sp>
        <p:nvSpPr>
          <p:cNvPr id="16" name="TextBox 15">
            <a:extLst>
              <a:ext uri="{FF2B5EF4-FFF2-40B4-BE49-F238E27FC236}">
                <a16:creationId xmlns:a16="http://schemas.microsoft.com/office/drawing/2014/main" id="{81B765E3-A17B-602B-81CD-04E7A9C7CCC0}"/>
              </a:ext>
            </a:extLst>
          </p:cNvPr>
          <p:cNvSpPr txBox="1"/>
          <p:nvPr/>
        </p:nvSpPr>
        <p:spPr>
          <a:xfrm>
            <a:off x="-114300" y="4413286"/>
            <a:ext cx="7569200" cy="523220"/>
          </a:xfrm>
          <a:prstGeom prst="rect">
            <a:avLst/>
          </a:prstGeom>
          <a:noFill/>
        </p:spPr>
        <p:txBody>
          <a:bodyPr wrap="square">
            <a:spAutoFit/>
          </a:bodyPr>
          <a:lstStyle/>
          <a:p>
            <a:endParaRPr lang="en-US" sz="2800" dirty="0"/>
          </a:p>
        </p:txBody>
      </p:sp>
    </p:spTree>
    <p:extLst>
      <p:ext uri="{BB962C8B-B14F-4D97-AF65-F5344CB8AC3E}">
        <p14:creationId xmlns:p14="http://schemas.microsoft.com/office/powerpoint/2010/main" val="141325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Exaggerated Credentials</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3100098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       Exaggerated Credentials</a:t>
            </a:r>
          </a:p>
        </p:txBody>
      </p:sp>
      <p:pic>
        <p:nvPicPr>
          <p:cNvPr id="5" name="Content Placeholder 4">
            <a:extLst>
              <a:ext uri="{FF2B5EF4-FFF2-40B4-BE49-F238E27FC236}">
                <a16:creationId xmlns:a16="http://schemas.microsoft.com/office/drawing/2014/main" id="{BA119061-9B6E-A67F-30E0-37E72D674FB2}"/>
              </a:ext>
            </a:extLst>
          </p:cNvPr>
          <p:cNvPicPr>
            <a:picLocks noGrp="1" noChangeAspect="1"/>
          </p:cNvPicPr>
          <p:nvPr>
            <p:ph idx="1"/>
          </p:nvPr>
        </p:nvPicPr>
        <p:blipFill>
          <a:blip r:embed="rId3"/>
          <a:stretch>
            <a:fillRect/>
          </a:stretch>
        </p:blipFill>
        <p:spPr>
          <a:xfrm flipV="1">
            <a:off x="6769435" y="7315200"/>
            <a:ext cx="634329" cy="368300"/>
          </a:xfrm>
        </p:spPr>
      </p:pic>
      <p:pic>
        <p:nvPicPr>
          <p:cNvPr id="6" name="Picture 5">
            <a:extLst>
              <a:ext uri="{FF2B5EF4-FFF2-40B4-BE49-F238E27FC236}">
                <a16:creationId xmlns:a16="http://schemas.microsoft.com/office/drawing/2014/main" id="{DA557D2F-CC5A-FC3F-3CCA-55E4D86DEC0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52606" y="841508"/>
            <a:ext cx="1009553" cy="1079987"/>
          </a:xfrm>
          <a:prstGeom prst="rect">
            <a:avLst/>
          </a:prstGeom>
        </p:spPr>
      </p:pic>
      <p:sp>
        <p:nvSpPr>
          <p:cNvPr id="3" name="TextBox 2">
            <a:extLst>
              <a:ext uri="{FF2B5EF4-FFF2-40B4-BE49-F238E27FC236}">
                <a16:creationId xmlns:a16="http://schemas.microsoft.com/office/drawing/2014/main" id="{C22BD526-378E-68BA-B93E-C7CF6B3D2F05}"/>
              </a:ext>
            </a:extLst>
          </p:cNvPr>
          <p:cNvSpPr txBox="1"/>
          <p:nvPr/>
        </p:nvSpPr>
        <p:spPr>
          <a:xfrm>
            <a:off x="1757382" y="2167071"/>
            <a:ext cx="2844800" cy="3816429"/>
          </a:xfrm>
          <a:prstGeom prst="rect">
            <a:avLst/>
          </a:prstGeom>
          <a:noFill/>
        </p:spPr>
        <p:txBody>
          <a:bodyPr wrap="square" rtlCol="0">
            <a:spAutoFit/>
          </a:bodyPr>
          <a:lstStyle/>
          <a:p>
            <a:r>
              <a:rPr lang="en-US" sz="2800" dirty="0"/>
              <a:t>“After getting my MBA and working at top financial firms around the world, I got an insider’s look at how the markets really work.” </a:t>
            </a:r>
          </a:p>
          <a:p>
            <a:endParaRPr lang="en-US" dirty="0"/>
          </a:p>
        </p:txBody>
      </p:sp>
      <p:pic>
        <p:nvPicPr>
          <p:cNvPr id="8" name="Picture 7">
            <a:extLst>
              <a:ext uri="{FF2B5EF4-FFF2-40B4-BE49-F238E27FC236}">
                <a16:creationId xmlns:a16="http://schemas.microsoft.com/office/drawing/2014/main" id="{A70B4D8E-142C-2CC5-C032-518DD367C4A5}"/>
              </a:ext>
            </a:extLst>
          </p:cNvPr>
          <p:cNvPicPr>
            <a:picLocks noChangeAspect="1"/>
          </p:cNvPicPr>
          <p:nvPr/>
        </p:nvPicPr>
        <p:blipFill>
          <a:blip r:embed="rId3"/>
          <a:stretch>
            <a:fillRect/>
          </a:stretch>
        </p:blipFill>
        <p:spPr>
          <a:xfrm>
            <a:off x="4881324" y="2290073"/>
            <a:ext cx="5832955" cy="3386691"/>
          </a:xfrm>
          <a:prstGeom prst="rect">
            <a:avLst/>
          </a:prstGeom>
        </p:spPr>
      </p:pic>
    </p:spTree>
    <p:extLst>
      <p:ext uri="{BB962C8B-B14F-4D97-AF65-F5344CB8AC3E}">
        <p14:creationId xmlns:p14="http://schemas.microsoft.com/office/powerpoint/2010/main" val="3434388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89300" y="3201919"/>
            <a:ext cx="8602981" cy="659749"/>
          </a:xfrm>
        </p:spPr>
        <p:txBody>
          <a:bodyPr/>
          <a:lstStyle/>
          <a:p>
            <a:r>
              <a:rPr lang="en-US" dirty="0"/>
              <a:t> What is Investing? </a:t>
            </a:r>
          </a:p>
        </p:txBody>
      </p:sp>
      <p:pic>
        <p:nvPicPr>
          <p:cNvPr id="9" name="Picture 8">
            <a:extLst>
              <a:ext uri="{FF2B5EF4-FFF2-40B4-BE49-F238E27FC236}">
                <a16:creationId xmlns:a16="http://schemas.microsoft.com/office/drawing/2014/main" id="{83E7CEEC-56B1-6B21-4161-A09CE33EDCB5}"/>
              </a:ext>
            </a:extLst>
          </p:cNvPr>
          <p:cNvPicPr>
            <a:picLocks noChangeAspect="1"/>
          </p:cNvPicPr>
          <p:nvPr/>
        </p:nvPicPr>
        <p:blipFill>
          <a:blip r:embed="rId3"/>
          <a:stretch>
            <a:fillRect/>
          </a:stretch>
        </p:blipFill>
        <p:spPr>
          <a:xfrm>
            <a:off x="3823079" y="97088"/>
            <a:ext cx="3982994" cy="2657943"/>
          </a:xfrm>
          <a:prstGeom prst="rect">
            <a:avLst/>
          </a:prstGeom>
        </p:spPr>
      </p:pic>
      <p:pic>
        <p:nvPicPr>
          <p:cNvPr id="11" name="Picture 10">
            <a:extLst>
              <a:ext uri="{FF2B5EF4-FFF2-40B4-BE49-F238E27FC236}">
                <a16:creationId xmlns:a16="http://schemas.microsoft.com/office/drawing/2014/main" id="{65ECF14C-3998-2D8A-E9A0-B70349EC2BCA}"/>
              </a:ext>
            </a:extLst>
          </p:cNvPr>
          <p:cNvPicPr>
            <a:picLocks noChangeAspect="1"/>
          </p:cNvPicPr>
          <p:nvPr/>
        </p:nvPicPr>
        <p:blipFill>
          <a:blip r:embed="rId4"/>
          <a:stretch>
            <a:fillRect/>
          </a:stretch>
        </p:blipFill>
        <p:spPr>
          <a:xfrm>
            <a:off x="491695" y="97088"/>
            <a:ext cx="3331384" cy="2657943"/>
          </a:xfrm>
          <a:prstGeom prst="rect">
            <a:avLst/>
          </a:prstGeom>
        </p:spPr>
      </p:pic>
      <p:pic>
        <p:nvPicPr>
          <p:cNvPr id="13" name="Picture 12">
            <a:extLst>
              <a:ext uri="{FF2B5EF4-FFF2-40B4-BE49-F238E27FC236}">
                <a16:creationId xmlns:a16="http://schemas.microsoft.com/office/drawing/2014/main" id="{70BC4303-7143-7D21-FDDA-16607B7A9336}"/>
              </a:ext>
            </a:extLst>
          </p:cNvPr>
          <p:cNvPicPr>
            <a:picLocks noChangeAspect="1"/>
          </p:cNvPicPr>
          <p:nvPr/>
        </p:nvPicPr>
        <p:blipFill>
          <a:blip r:embed="rId5"/>
          <a:stretch>
            <a:fillRect/>
          </a:stretch>
        </p:blipFill>
        <p:spPr>
          <a:xfrm>
            <a:off x="7806073" y="97088"/>
            <a:ext cx="3955644" cy="2657943"/>
          </a:xfrm>
          <a:prstGeom prst="rect">
            <a:avLst/>
          </a:prstGeom>
        </p:spPr>
      </p:pic>
    </p:spTree>
    <p:extLst>
      <p:ext uri="{BB962C8B-B14F-4D97-AF65-F5344CB8AC3E}">
        <p14:creationId xmlns:p14="http://schemas.microsoft.com/office/powerpoint/2010/main" val="3751667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1241178"/>
          </a:xfrm>
        </p:spPr>
        <p:txBody>
          <a:bodyPr/>
          <a:lstStyle/>
          <a:p>
            <a:pPr algn="ctr"/>
            <a:br>
              <a:rPr lang="en-US" dirty="0"/>
            </a:br>
            <a:br>
              <a:rPr lang="en-US" dirty="0"/>
            </a:br>
            <a:r>
              <a:rPr lang="en-US" dirty="0"/>
              <a:t>Fake Testimonials and </a:t>
            </a:r>
            <a:br>
              <a:rPr lang="en-US" dirty="0"/>
            </a:br>
            <a:r>
              <a:rPr lang="en-US" dirty="0"/>
              <a:t>Celebrity Endorsements</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3696896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 	Fake Testimonials and Celebrity                         	Endorsements</a:t>
            </a:r>
          </a:p>
        </p:txBody>
      </p:sp>
      <p:sp>
        <p:nvSpPr>
          <p:cNvPr id="2" name="Content Placeholder 1"/>
          <p:cNvSpPr>
            <a:spLocks noGrp="1"/>
          </p:cNvSpPr>
          <p:nvPr>
            <p:ph idx="1"/>
          </p:nvPr>
        </p:nvSpPr>
        <p:spPr/>
        <p:txBody>
          <a:bodyPr/>
          <a:lstStyle/>
          <a:p>
            <a:pPr marL="0" indent="0">
              <a:spcBef>
                <a:spcPts val="1200"/>
              </a:spcBef>
              <a:buNone/>
            </a:pPr>
            <a:r>
              <a:rPr lang="en-US" dirty="0"/>
              <a:t>                 “I’ve made $1,934 in the last 10 minutes.” </a:t>
            </a:r>
          </a:p>
        </p:txBody>
      </p:sp>
      <p:pic>
        <p:nvPicPr>
          <p:cNvPr id="6" name="Picture 5">
            <a:extLst>
              <a:ext uri="{FF2B5EF4-FFF2-40B4-BE49-F238E27FC236}">
                <a16:creationId xmlns:a16="http://schemas.microsoft.com/office/drawing/2014/main" id="{DA557D2F-CC5A-FC3F-3CCA-55E4D86DEC0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252606" y="841508"/>
            <a:ext cx="1009553" cy="1079987"/>
          </a:xfrm>
          <a:prstGeom prst="rect">
            <a:avLst/>
          </a:prstGeom>
        </p:spPr>
      </p:pic>
      <p:pic>
        <p:nvPicPr>
          <p:cNvPr id="4" name="Picture 3">
            <a:extLst>
              <a:ext uri="{FF2B5EF4-FFF2-40B4-BE49-F238E27FC236}">
                <a16:creationId xmlns:a16="http://schemas.microsoft.com/office/drawing/2014/main" id="{1FE993D8-514C-8CFE-8A1A-7434F94F53A5}"/>
              </a:ext>
            </a:extLst>
          </p:cNvPr>
          <p:cNvPicPr>
            <a:picLocks noChangeAspect="1"/>
          </p:cNvPicPr>
          <p:nvPr/>
        </p:nvPicPr>
        <p:blipFill>
          <a:blip r:embed="rId5"/>
          <a:stretch>
            <a:fillRect/>
          </a:stretch>
        </p:blipFill>
        <p:spPr>
          <a:xfrm>
            <a:off x="3028225" y="2905832"/>
            <a:ext cx="6667500" cy="3712682"/>
          </a:xfrm>
          <a:prstGeom prst="rect">
            <a:avLst/>
          </a:prstGeom>
        </p:spPr>
      </p:pic>
    </p:spTree>
    <p:extLst>
      <p:ext uri="{BB962C8B-B14F-4D97-AF65-F5344CB8AC3E}">
        <p14:creationId xmlns:p14="http://schemas.microsoft.com/office/powerpoint/2010/main" val="34632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Pressure to Act Now</a:t>
            </a:r>
            <a:br>
              <a:rPr lang="en-US" dirty="0"/>
            </a:br>
            <a:endParaRPr lang="en-US" dirty="0"/>
          </a:p>
        </p:txBody>
      </p:sp>
      <p:pic>
        <p:nvPicPr>
          <p:cNvPr id="8" name="Picture 7">
            <a:extLst>
              <a:ext uri="{FF2B5EF4-FFF2-40B4-BE49-F238E27FC236}">
                <a16:creationId xmlns:a16="http://schemas.microsoft.com/office/drawing/2014/main" id="{BB3893F8-8DD0-16B0-8DCB-F73C1785B9E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690592" y="848718"/>
            <a:ext cx="1009553" cy="1079987"/>
          </a:xfrm>
          <a:prstGeom prst="rect">
            <a:avLst/>
          </a:prstGeom>
        </p:spPr>
      </p:pic>
      <p:pic>
        <p:nvPicPr>
          <p:cNvPr id="9" name="Picture 8">
            <a:extLst>
              <a:ext uri="{FF2B5EF4-FFF2-40B4-BE49-F238E27FC236}">
                <a16:creationId xmlns:a16="http://schemas.microsoft.com/office/drawing/2014/main" id="{C9DDE778-39D2-EF33-5BC9-AAF9C65C07D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105904" y="836415"/>
            <a:ext cx="1009553" cy="1079987"/>
          </a:xfrm>
          <a:prstGeom prst="rect">
            <a:avLst/>
          </a:prstGeom>
        </p:spPr>
      </p:pic>
      <p:pic>
        <p:nvPicPr>
          <p:cNvPr id="10" name="Picture 9">
            <a:extLst>
              <a:ext uri="{FF2B5EF4-FFF2-40B4-BE49-F238E27FC236}">
                <a16:creationId xmlns:a16="http://schemas.microsoft.com/office/drawing/2014/main" id="{57A36F6D-E933-18F6-B007-767F2D643CE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521216" y="836415"/>
            <a:ext cx="1009553" cy="1079987"/>
          </a:xfrm>
          <a:prstGeom prst="rect">
            <a:avLst/>
          </a:prstGeom>
        </p:spPr>
      </p:pic>
      <p:pic>
        <p:nvPicPr>
          <p:cNvPr id="11" name="Picture 10">
            <a:extLst>
              <a:ext uri="{FF2B5EF4-FFF2-40B4-BE49-F238E27FC236}">
                <a16:creationId xmlns:a16="http://schemas.microsoft.com/office/drawing/2014/main" id="{A68F7EA7-405F-862A-158E-8E89C60035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134470" y="836416"/>
            <a:ext cx="1009553" cy="1079987"/>
          </a:xfrm>
          <a:prstGeom prst="rect">
            <a:avLst/>
          </a:prstGeom>
        </p:spPr>
      </p:pic>
      <p:pic>
        <p:nvPicPr>
          <p:cNvPr id="12" name="Picture 11">
            <a:extLst>
              <a:ext uri="{FF2B5EF4-FFF2-40B4-BE49-F238E27FC236}">
                <a16:creationId xmlns:a16="http://schemas.microsoft.com/office/drawing/2014/main" id="{A5FF8FA4-D7ED-CBDA-AEF4-8935AB550C0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670785" y="836417"/>
            <a:ext cx="1009553" cy="1079987"/>
          </a:xfrm>
          <a:prstGeom prst="rect">
            <a:avLst/>
          </a:prstGeom>
        </p:spPr>
      </p:pic>
      <p:pic>
        <p:nvPicPr>
          <p:cNvPr id="13" name="Picture 12">
            <a:extLst>
              <a:ext uri="{FF2B5EF4-FFF2-40B4-BE49-F238E27FC236}">
                <a16:creationId xmlns:a16="http://schemas.microsoft.com/office/drawing/2014/main" id="{7C3F28D9-2688-580C-3C7B-BBDD44AF690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237366" y="836418"/>
            <a:ext cx="1009553" cy="1079987"/>
          </a:xfrm>
          <a:prstGeom prst="rect">
            <a:avLst/>
          </a:prstGeom>
        </p:spPr>
      </p:pic>
    </p:spTree>
    <p:extLst>
      <p:ext uri="{BB962C8B-B14F-4D97-AF65-F5344CB8AC3E}">
        <p14:creationId xmlns:p14="http://schemas.microsoft.com/office/powerpoint/2010/main" val="2825189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r>
              <a:rPr lang="en-US" altLang="en-US" dirty="0"/>
              <a:t>       Pressure to Act Now</a:t>
            </a:r>
          </a:p>
        </p:txBody>
      </p:sp>
      <p:pic>
        <p:nvPicPr>
          <p:cNvPr id="4" name="Content Placeholder 3">
            <a:extLst>
              <a:ext uri="{FF2B5EF4-FFF2-40B4-BE49-F238E27FC236}">
                <a16:creationId xmlns:a16="http://schemas.microsoft.com/office/drawing/2014/main" id="{7208B0F6-1741-1B43-027D-A43160AB2837}"/>
              </a:ext>
            </a:extLst>
          </p:cNvPr>
          <p:cNvPicPr>
            <a:picLocks noGrp="1" noChangeAspect="1"/>
          </p:cNvPicPr>
          <p:nvPr>
            <p:ph idx="1"/>
          </p:nvPr>
        </p:nvPicPr>
        <p:blipFill>
          <a:blip r:embed="rId3"/>
          <a:stretch>
            <a:fillRect/>
          </a:stretch>
        </p:blipFill>
        <p:spPr>
          <a:xfrm>
            <a:off x="1577767" y="2481942"/>
            <a:ext cx="5317119" cy="2955472"/>
          </a:xfrm>
        </p:spPr>
      </p:pic>
      <p:pic>
        <p:nvPicPr>
          <p:cNvPr id="6" name="Picture 5">
            <a:extLst>
              <a:ext uri="{FF2B5EF4-FFF2-40B4-BE49-F238E27FC236}">
                <a16:creationId xmlns:a16="http://schemas.microsoft.com/office/drawing/2014/main" id="{DA557D2F-CC5A-FC3F-3CCA-55E4D86DEC0D}"/>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252606" y="841508"/>
            <a:ext cx="1009553" cy="1079987"/>
          </a:xfrm>
          <a:prstGeom prst="rect">
            <a:avLst/>
          </a:prstGeom>
        </p:spPr>
      </p:pic>
      <p:sp>
        <p:nvSpPr>
          <p:cNvPr id="7" name="TextBox 6">
            <a:extLst>
              <a:ext uri="{FF2B5EF4-FFF2-40B4-BE49-F238E27FC236}">
                <a16:creationId xmlns:a16="http://schemas.microsoft.com/office/drawing/2014/main" id="{9732D9FF-E3F2-F4EF-2CDE-D26318360540}"/>
              </a:ext>
            </a:extLst>
          </p:cNvPr>
          <p:cNvSpPr txBox="1"/>
          <p:nvPr/>
        </p:nvSpPr>
        <p:spPr>
          <a:xfrm>
            <a:off x="7102929" y="2481941"/>
            <a:ext cx="4250871" cy="1815882"/>
          </a:xfrm>
          <a:prstGeom prst="rect">
            <a:avLst/>
          </a:prstGeom>
          <a:noFill/>
        </p:spPr>
        <p:txBody>
          <a:bodyPr wrap="square">
            <a:spAutoFit/>
          </a:bodyPr>
          <a:lstStyle/>
          <a:p>
            <a:endParaRPr lang="en-US" sz="2800" dirty="0"/>
          </a:p>
          <a:p>
            <a:endParaRPr lang="en-US" sz="2800" dirty="0"/>
          </a:p>
          <a:p>
            <a:r>
              <a:rPr lang="en-US" sz="2800" dirty="0"/>
              <a:t>“I’m only giving access to the first 100 subscribers!”</a:t>
            </a:r>
          </a:p>
        </p:txBody>
      </p:sp>
    </p:spTree>
    <p:extLst>
      <p:ext uri="{BB962C8B-B14F-4D97-AF65-F5344CB8AC3E}">
        <p14:creationId xmlns:p14="http://schemas.microsoft.com/office/powerpoint/2010/main" val="3640147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Investing Basics</a:t>
            </a:r>
            <a:br>
              <a:rPr lang="en-US" dirty="0"/>
            </a:br>
            <a:endParaRPr lang="en-US" dirty="0"/>
          </a:p>
        </p:txBody>
      </p:sp>
    </p:spTree>
    <p:extLst>
      <p:ext uri="{BB962C8B-B14F-4D97-AF65-F5344CB8AC3E}">
        <p14:creationId xmlns:p14="http://schemas.microsoft.com/office/powerpoint/2010/main" val="3050843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Basics</a:t>
            </a:r>
          </a:p>
        </p:txBody>
      </p:sp>
      <p:sp>
        <p:nvSpPr>
          <p:cNvPr id="5" name="TextBox 4">
            <a:extLst>
              <a:ext uri="{FF2B5EF4-FFF2-40B4-BE49-F238E27FC236}">
                <a16:creationId xmlns:a16="http://schemas.microsoft.com/office/drawing/2014/main" id="{5308FAD8-B3A7-FBD6-0E3A-7EAB3F85D9C7}"/>
              </a:ext>
            </a:extLst>
          </p:cNvPr>
          <p:cNvSpPr txBox="1"/>
          <p:nvPr/>
        </p:nvSpPr>
        <p:spPr>
          <a:xfrm>
            <a:off x="1370149" y="2118241"/>
            <a:ext cx="10484394" cy="4739759"/>
          </a:xfrm>
          <a:prstGeom prst="rect">
            <a:avLst/>
          </a:prstGeom>
          <a:noFill/>
        </p:spPr>
        <p:txBody>
          <a:bodyPr wrap="square">
            <a:spAutoFit/>
          </a:bodyPr>
          <a:lstStyle/>
          <a:p>
            <a:pPr marL="0" indent="0">
              <a:spcBef>
                <a:spcPts val="1200"/>
              </a:spcBef>
              <a:buNone/>
            </a:pPr>
            <a:r>
              <a:rPr lang="en-US" sz="3600" i="1" dirty="0"/>
              <a:t>What does successful investing generally look like?</a:t>
            </a:r>
          </a:p>
          <a:p>
            <a:pPr marL="342900" indent="-342900">
              <a:spcBef>
                <a:spcPts val="1200"/>
              </a:spcBef>
              <a:buFontTx/>
              <a:buChar char="-"/>
            </a:pPr>
            <a:r>
              <a:rPr lang="en-US" sz="2800" dirty="0"/>
              <a:t>Creating a plan to meet your financial goals</a:t>
            </a:r>
          </a:p>
          <a:p>
            <a:pPr marL="342900" indent="-342900">
              <a:spcBef>
                <a:spcPts val="1200"/>
              </a:spcBef>
              <a:buFontTx/>
              <a:buChar char="-"/>
            </a:pPr>
            <a:r>
              <a:rPr lang="en-US" sz="2800" dirty="0"/>
              <a:t>Investing regularly</a:t>
            </a:r>
          </a:p>
          <a:p>
            <a:pPr marL="342900" indent="-342900">
              <a:spcBef>
                <a:spcPts val="1200"/>
              </a:spcBef>
              <a:buFontTx/>
              <a:buChar char="-"/>
            </a:pPr>
            <a:r>
              <a:rPr lang="en-US" sz="2800" dirty="0"/>
              <a:t>Understanding and taking the appropriate amount of risk</a:t>
            </a:r>
          </a:p>
          <a:p>
            <a:pPr marL="342900" indent="-342900">
              <a:spcBef>
                <a:spcPts val="1200"/>
              </a:spcBef>
              <a:buFontTx/>
              <a:buChar char="-"/>
            </a:pPr>
            <a:r>
              <a:rPr lang="en-US" sz="2800" dirty="0"/>
              <a:t>Diversifying your portfolio</a:t>
            </a:r>
          </a:p>
          <a:p>
            <a:pPr marL="342900" indent="-342900">
              <a:spcBef>
                <a:spcPts val="1200"/>
              </a:spcBef>
              <a:buFontTx/>
              <a:buChar char="-"/>
            </a:pPr>
            <a:r>
              <a:rPr lang="en-US" sz="2800" dirty="0"/>
              <a:t>Choosing low-cost/fee and tax-advantaged investments</a:t>
            </a:r>
          </a:p>
          <a:p>
            <a:pPr>
              <a:spcBef>
                <a:spcPts val="1200"/>
              </a:spcBef>
            </a:pPr>
            <a:endParaRPr lang="en-US" sz="3200" dirty="0"/>
          </a:p>
          <a:p>
            <a:pPr marL="0" indent="0">
              <a:spcBef>
                <a:spcPts val="1200"/>
              </a:spcBef>
              <a:buNone/>
            </a:pPr>
            <a:endParaRPr lang="en-US" sz="2400" dirty="0"/>
          </a:p>
        </p:txBody>
      </p:sp>
    </p:spTree>
    <p:extLst>
      <p:ext uri="{BB962C8B-B14F-4D97-AF65-F5344CB8AC3E}">
        <p14:creationId xmlns:p14="http://schemas.microsoft.com/office/powerpoint/2010/main" val="3134690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Basics (continued)</a:t>
            </a:r>
          </a:p>
        </p:txBody>
      </p:sp>
      <p:sp>
        <p:nvSpPr>
          <p:cNvPr id="6" name="TextBox 5">
            <a:extLst>
              <a:ext uri="{FF2B5EF4-FFF2-40B4-BE49-F238E27FC236}">
                <a16:creationId xmlns:a16="http://schemas.microsoft.com/office/drawing/2014/main" id="{A70C8A3A-BF65-F15E-D509-5F1754FF93B9}"/>
              </a:ext>
            </a:extLst>
          </p:cNvPr>
          <p:cNvSpPr txBox="1"/>
          <p:nvPr/>
        </p:nvSpPr>
        <p:spPr>
          <a:xfrm>
            <a:off x="1370149" y="2044284"/>
            <a:ext cx="10451737" cy="4862870"/>
          </a:xfrm>
          <a:prstGeom prst="rect">
            <a:avLst/>
          </a:prstGeom>
          <a:noFill/>
        </p:spPr>
        <p:txBody>
          <a:bodyPr wrap="square">
            <a:spAutoFit/>
          </a:bodyPr>
          <a:lstStyle/>
          <a:p>
            <a:pPr marL="0" indent="0">
              <a:spcBef>
                <a:spcPts val="1200"/>
              </a:spcBef>
              <a:buNone/>
            </a:pPr>
            <a:r>
              <a:rPr lang="en-US" sz="3200" i="1" dirty="0"/>
              <a:t>How do most people get started investing?  </a:t>
            </a:r>
          </a:p>
          <a:p>
            <a:pPr marL="571500" indent="-571500">
              <a:spcBef>
                <a:spcPts val="1200"/>
              </a:spcBef>
              <a:buFont typeface="Arial" panose="020B0604020202020204" pitchFamily="34" charset="0"/>
              <a:buChar char="•"/>
            </a:pPr>
            <a:r>
              <a:rPr lang="en-US" sz="3200" dirty="0"/>
              <a:t>Tax-advantaged accounts, such as 401(k) plans, IRAs, and Roth IRAs</a:t>
            </a:r>
          </a:p>
          <a:p>
            <a:pPr>
              <a:spcBef>
                <a:spcPts val="1200"/>
              </a:spcBef>
            </a:pPr>
            <a:r>
              <a:rPr lang="en-US" sz="3200" i="1" dirty="0"/>
              <a:t>What do they often invest in?</a:t>
            </a:r>
          </a:p>
          <a:p>
            <a:pPr marL="571500" indent="-571500">
              <a:spcBef>
                <a:spcPts val="1200"/>
              </a:spcBef>
              <a:buFont typeface="Arial" panose="020B0604020202020204" pitchFamily="34" charset="0"/>
              <a:buChar char="•"/>
            </a:pPr>
            <a:r>
              <a:rPr lang="en-US" sz="3200" dirty="0"/>
              <a:t>Mutual funds or exchange-traded funds</a:t>
            </a:r>
          </a:p>
          <a:p>
            <a:pPr lvl="1">
              <a:spcBef>
                <a:spcPts val="1200"/>
              </a:spcBef>
            </a:pPr>
            <a:r>
              <a:rPr lang="en-US" sz="3200" dirty="0"/>
              <a:t>	“Index funds” can be a low-cost, tax-efficient, and 	diversified way to invest</a:t>
            </a:r>
          </a:p>
          <a:p>
            <a:pPr marL="0" indent="0">
              <a:spcBef>
                <a:spcPts val="1200"/>
              </a:spcBef>
              <a:buNone/>
            </a:pPr>
            <a:endParaRPr lang="en-US" sz="3600" i="1" dirty="0"/>
          </a:p>
        </p:txBody>
      </p:sp>
      <p:sp>
        <p:nvSpPr>
          <p:cNvPr id="7" name="5-Point Star 6">
            <a:extLst>
              <a:ext uri="{FF2B5EF4-FFF2-40B4-BE49-F238E27FC236}">
                <a16:creationId xmlns:a16="http://schemas.microsoft.com/office/drawing/2014/main" id="{598CD0A7-865B-EB5F-076D-9FE65A59555A}"/>
              </a:ext>
            </a:extLst>
          </p:cNvPr>
          <p:cNvSpPr/>
          <p:nvPr/>
        </p:nvSpPr>
        <p:spPr>
          <a:xfrm>
            <a:off x="1796143" y="5110844"/>
            <a:ext cx="457200" cy="506185"/>
          </a:xfrm>
          <a:prstGeom prst="star5">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94713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$1,000 over 40 years</a:t>
            </a:r>
          </a:p>
        </p:txBody>
      </p:sp>
      <p:sp>
        <p:nvSpPr>
          <p:cNvPr id="3" name="TextBox 2">
            <a:extLst>
              <a:ext uri="{FF2B5EF4-FFF2-40B4-BE49-F238E27FC236}">
                <a16:creationId xmlns:a16="http://schemas.microsoft.com/office/drawing/2014/main" id="{9BBDE2D8-73D8-B8C4-28BD-314750BF6931}"/>
              </a:ext>
            </a:extLst>
          </p:cNvPr>
          <p:cNvSpPr txBox="1"/>
          <p:nvPr/>
        </p:nvSpPr>
        <p:spPr>
          <a:xfrm>
            <a:off x="1370149" y="2044284"/>
            <a:ext cx="10410735" cy="4093428"/>
          </a:xfrm>
          <a:prstGeom prst="rect">
            <a:avLst/>
          </a:prstGeom>
          <a:noFill/>
        </p:spPr>
        <p:txBody>
          <a:bodyPr wrap="square" rtlCol="0">
            <a:spAutoFit/>
          </a:bodyPr>
          <a:lstStyle/>
          <a:p>
            <a:r>
              <a:rPr lang="en-US" sz="2800" dirty="0"/>
              <a:t>Let’s return to your $1,000 investment, some of which you may have decided to invest in HoweyTrade. Let’s assume that each group invested any remaining money in an index fund, earning an average annual investment return of 7 percent. How much would your $1,000 investment have grown over 40 years?   </a:t>
            </a:r>
          </a:p>
          <a:p>
            <a:endParaRPr lang="en-US" sz="2400" dirty="0"/>
          </a:p>
          <a:p>
            <a:pPr marL="342900" indent="-342900">
              <a:buFont typeface="Arial" panose="020B0604020202020204" pitchFamily="34" charset="0"/>
              <a:buChar char="•"/>
            </a:pPr>
            <a:r>
              <a:rPr lang="en-US" sz="2400" dirty="0"/>
              <a:t>For GROUP A – </a:t>
            </a:r>
          </a:p>
          <a:p>
            <a:pPr marL="342900" indent="-342900">
              <a:buFont typeface="Arial" panose="020B0604020202020204" pitchFamily="34" charset="0"/>
              <a:buChar char="•"/>
            </a:pPr>
            <a:r>
              <a:rPr lang="en-US" sz="2400" dirty="0"/>
              <a:t>For GROUP B – </a:t>
            </a:r>
          </a:p>
          <a:p>
            <a:pPr marL="342900" indent="-342900">
              <a:buFont typeface="Arial" panose="020B0604020202020204" pitchFamily="34" charset="0"/>
              <a:buChar char="•"/>
            </a:pPr>
            <a:r>
              <a:rPr lang="en-US" sz="2400" dirty="0"/>
              <a:t>For GROUP C – </a:t>
            </a:r>
          </a:p>
          <a:p>
            <a:pPr marL="342900" indent="-342900">
              <a:buFont typeface="Arial" panose="020B0604020202020204" pitchFamily="34" charset="0"/>
              <a:buChar char="•"/>
            </a:pPr>
            <a:r>
              <a:rPr lang="en-US" sz="2400" dirty="0"/>
              <a:t>For Index fund only/did not invest in HoweyTrade at all – </a:t>
            </a:r>
          </a:p>
        </p:txBody>
      </p:sp>
    </p:spTree>
    <p:extLst>
      <p:ext uri="{BB962C8B-B14F-4D97-AF65-F5344CB8AC3E}">
        <p14:creationId xmlns:p14="http://schemas.microsoft.com/office/powerpoint/2010/main" val="2932412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Investing $1,000 over 40 years (cont.)</a:t>
            </a:r>
          </a:p>
        </p:txBody>
      </p:sp>
      <p:sp>
        <p:nvSpPr>
          <p:cNvPr id="3" name="TextBox 2">
            <a:extLst>
              <a:ext uri="{FF2B5EF4-FFF2-40B4-BE49-F238E27FC236}">
                <a16:creationId xmlns:a16="http://schemas.microsoft.com/office/drawing/2014/main" id="{9BBDE2D8-73D8-B8C4-28BD-314750BF6931}"/>
              </a:ext>
            </a:extLst>
          </p:cNvPr>
          <p:cNvSpPr txBox="1"/>
          <p:nvPr/>
        </p:nvSpPr>
        <p:spPr>
          <a:xfrm>
            <a:off x="1370149" y="2191207"/>
            <a:ext cx="10624457" cy="4216539"/>
          </a:xfrm>
          <a:prstGeom prst="rect">
            <a:avLst/>
          </a:prstGeom>
          <a:noFill/>
        </p:spPr>
        <p:txBody>
          <a:bodyPr wrap="square" rtlCol="0">
            <a:spAutoFit/>
          </a:bodyPr>
          <a:lstStyle/>
          <a:p>
            <a:r>
              <a:rPr lang="en-US" sz="2800" dirty="0">
                <a:solidFill>
                  <a:srgbClr val="101F36"/>
                </a:solidFill>
                <a:latin typeface="Open Sans" panose="020B0606030504020204" pitchFamily="34" charset="0"/>
              </a:rPr>
              <a:t>Rule of 72: </a:t>
            </a:r>
            <a:r>
              <a:rPr lang="en-US" sz="2800" b="0" i="0" dirty="0">
                <a:solidFill>
                  <a:srgbClr val="101F36"/>
                </a:solidFill>
                <a:effectLst/>
                <a:latin typeface="Open Sans" panose="020B0606030504020204" pitchFamily="34" charset="0"/>
              </a:rPr>
              <a:t>Simply divide the number 72 by your investment’s expected rate of return. Assuming an expected rate of return of 7%, your investment will double in value about every 10 years (72 divided by 7 equals 10.3).</a:t>
            </a:r>
          </a:p>
          <a:p>
            <a:endParaRPr lang="en-US" sz="2800" dirty="0">
              <a:solidFill>
                <a:srgbClr val="101F36"/>
              </a:solidFill>
              <a:latin typeface="Open Sans" panose="020B0606030504020204" pitchFamily="34" charset="0"/>
            </a:endParaRPr>
          </a:p>
          <a:p>
            <a:r>
              <a:rPr lang="en-US" sz="2800" dirty="0">
                <a:solidFill>
                  <a:srgbClr val="101F36"/>
                </a:solidFill>
                <a:latin typeface="Open Sans" panose="020B0606030504020204" pitchFamily="34" charset="0"/>
              </a:rPr>
              <a:t>$1,000            $2,000           $4,000          $8,000          $16,000</a:t>
            </a:r>
          </a:p>
          <a:p>
            <a:endParaRPr lang="en-US" sz="2800" dirty="0">
              <a:solidFill>
                <a:srgbClr val="101F36"/>
              </a:solidFill>
              <a:latin typeface="Open Sans" panose="020B0606030504020204" pitchFamily="34" charset="0"/>
            </a:endParaRPr>
          </a:p>
          <a:p>
            <a:endParaRPr lang="en-US" sz="2400" dirty="0">
              <a:solidFill>
                <a:srgbClr val="101F36"/>
              </a:solidFill>
              <a:latin typeface="Open Sans" panose="020B0606030504020204" pitchFamily="34" charset="0"/>
            </a:endParaRPr>
          </a:p>
          <a:p>
            <a:r>
              <a:rPr lang="en-US" sz="2400" dirty="0">
                <a:solidFill>
                  <a:srgbClr val="101F36"/>
                </a:solidFill>
                <a:latin typeface="Open Sans" panose="020B0606030504020204" pitchFamily="34" charset="0"/>
              </a:rPr>
              <a:t>What if you saved the money in a bank account earning an average of 1.8% per year for the 40 years? </a:t>
            </a:r>
          </a:p>
        </p:txBody>
      </p:sp>
      <p:sp>
        <p:nvSpPr>
          <p:cNvPr id="4" name="Right Arrow 3">
            <a:extLst>
              <a:ext uri="{FF2B5EF4-FFF2-40B4-BE49-F238E27FC236}">
                <a16:creationId xmlns:a16="http://schemas.microsoft.com/office/drawing/2014/main" id="{C8B97C87-EDC4-79E1-0999-5F9361CBA633}"/>
              </a:ext>
            </a:extLst>
          </p:cNvPr>
          <p:cNvSpPr/>
          <p:nvPr/>
        </p:nvSpPr>
        <p:spPr>
          <a:xfrm>
            <a:off x="2726873" y="4408714"/>
            <a:ext cx="751114" cy="36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6AE5AB81-19EE-B5B9-7297-01014B477D78}"/>
              </a:ext>
            </a:extLst>
          </p:cNvPr>
          <p:cNvSpPr/>
          <p:nvPr/>
        </p:nvSpPr>
        <p:spPr>
          <a:xfrm>
            <a:off x="4965340" y="4408714"/>
            <a:ext cx="751114" cy="36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a:extLst>
              <a:ext uri="{FF2B5EF4-FFF2-40B4-BE49-F238E27FC236}">
                <a16:creationId xmlns:a16="http://schemas.microsoft.com/office/drawing/2014/main" id="{3F64FFBD-4E57-A1D7-3173-92FBF9116BA4}"/>
              </a:ext>
            </a:extLst>
          </p:cNvPr>
          <p:cNvSpPr/>
          <p:nvPr/>
        </p:nvSpPr>
        <p:spPr>
          <a:xfrm>
            <a:off x="7017839" y="4408714"/>
            <a:ext cx="751114" cy="36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a:extLst>
              <a:ext uri="{FF2B5EF4-FFF2-40B4-BE49-F238E27FC236}">
                <a16:creationId xmlns:a16="http://schemas.microsoft.com/office/drawing/2014/main" id="{36504FE8-924E-E429-4422-C6E004AF22DD}"/>
              </a:ext>
            </a:extLst>
          </p:cNvPr>
          <p:cNvSpPr/>
          <p:nvPr/>
        </p:nvSpPr>
        <p:spPr>
          <a:xfrm>
            <a:off x="9070338" y="4417153"/>
            <a:ext cx="751114" cy="366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770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br>
              <a:rPr lang="en-US" dirty="0"/>
            </a:br>
            <a:br>
              <a:rPr lang="en-US" dirty="0"/>
            </a:br>
            <a:r>
              <a:rPr lang="en-US" dirty="0"/>
              <a:t>3 Tips for Investing Wisely</a:t>
            </a:r>
            <a:br>
              <a:rPr lang="en-US" dirty="0"/>
            </a:br>
            <a:endParaRPr lang="en-US" dirty="0"/>
          </a:p>
        </p:txBody>
      </p:sp>
      <p:pic>
        <p:nvPicPr>
          <p:cNvPr id="7" name="Picture 6">
            <a:extLst>
              <a:ext uri="{FF2B5EF4-FFF2-40B4-BE49-F238E27FC236}">
                <a16:creationId xmlns:a16="http://schemas.microsoft.com/office/drawing/2014/main" id="{1A32BA8C-28D4-87E4-97B9-794BB5C54566}"/>
              </a:ext>
            </a:extLst>
          </p:cNvPr>
          <p:cNvPicPr>
            <a:picLocks noChangeAspect="1"/>
          </p:cNvPicPr>
          <p:nvPr/>
        </p:nvPicPr>
        <p:blipFill>
          <a:blip r:embed="rId3"/>
          <a:stretch>
            <a:fillRect/>
          </a:stretch>
        </p:blipFill>
        <p:spPr>
          <a:xfrm>
            <a:off x="4178300" y="0"/>
            <a:ext cx="3454400" cy="2662767"/>
          </a:xfrm>
          <a:prstGeom prst="rect">
            <a:avLst/>
          </a:prstGeom>
        </p:spPr>
      </p:pic>
    </p:spTree>
    <p:extLst>
      <p:ext uri="{BB962C8B-B14F-4D97-AF65-F5344CB8AC3E}">
        <p14:creationId xmlns:p14="http://schemas.microsoft.com/office/powerpoint/2010/main" val="958622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2395304" y="642521"/>
            <a:ext cx="7736245" cy="1325563"/>
          </a:xfrm>
        </p:spPr>
        <p:txBody>
          <a:bodyPr/>
          <a:lstStyle/>
          <a:p>
            <a:r>
              <a:rPr lang="en-US" altLang="en-US" dirty="0"/>
              <a:t>Do you want to join the HoweyTrade Investment Program? </a:t>
            </a:r>
          </a:p>
        </p:txBody>
      </p:sp>
      <p:sp>
        <p:nvSpPr>
          <p:cNvPr id="2" name="Content Placeholder 1"/>
          <p:cNvSpPr>
            <a:spLocks noGrp="1"/>
          </p:cNvSpPr>
          <p:nvPr>
            <p:ph idx="1"/>
          </p:nvPr>
        </p:nvSpPr>
        <p:spPr>
          <a:xfrm>
            <a:off x="2395304" y="2438399"/>
            <a:ext cx="9542696" cy="4180115"/>
          </a:xfrm>
        </p:spPr>
        <p:txBody>
          <a:bodyPr/>
          <a:lstStyle/>
          <a:p>
            <a:pPr>
              <a:spcBef>
                <a:spcPts val="2400"/>
              </a:spcBef>
              <a:spcAft>
                <a:spcPts val="1200"/>
              </a:spcAft>
              <a:buClr>
                <a:srgbClr val="269092"/>
              </a:buClr>
            </a:pPr>
            <a:r>
              <a:rPr lang="en-US" sz="2600" dirty="0"/>
              <a:t>As we watch the 2-minute video, take notes on the following:</a:t>
            </a:r>
          </a:p>
          <a:p>
            <a:pPr marL="457200" indent="-457200">
              <a:spcBef>
                <a:spcPts val="1200"/>
              </a:spcBef>
              <a:spcAft>
                <a:spcPts val="1200"/>
              </a:spcAft>
              <a:buClr>
                <a:srgbClr val="269092"/>
              </a:buClr>
              <a:buFont typeface="Arial" panose="020B0604020202020204" pitchFamily="34" charset="0"/>
              <a:buChar char="•"/>
            </a:pPr>
            <a:r>
              <a:rPr lang="en-US" sz="2600" dirty="0"/>
              <a:t>What are some of the reasons that someone might be INTERESTED in investing in HoweyTrade? </a:t>
            </a:r>
          </a:p>
          <a:p>
            <a:pPr marL="457200" indent="-457200">
              <a:spcBef>
                <a:spcPts val="1200"/>
              </a:spcBef>
              <a:spcAft>
                <a:spcPts val="1200"/>
              </a:spcAft>
              <a:buClr>
                <a:srgbClr val="269092"/>
              </a:buClr>
              <a:buFont typeface="Arial" panose="020B0604020202020204" pitchFamily="34" charset="0"/>
              <a:buChar char="•"/>
            </a:pPr>
            <a:r>
              <a:rPr lang="en-US" sz="2600" dirty="0"/>
              <a:t>What are some of the reasons that someone might NOT BE INTERESTED in investing in HoweyTrade?</a:t>
            </a:r>
          </a:p>
          <a:p>
            <a:pPr marL="457200" indent="-457200">
              <a:spcBef>
                <a:spcPts val="1200"/>
              </a:spcBef>
              <a:spcAft>
                <a:spcPts val="1200"/>
              </a:spcAft>
              <a:buClr>
                <a:srgbClr val="269092"/>
              </a:buClr>
              <a:buFont typeface="Arial" panose="020B0604020202020204" pitchFamily="34" charset="0"/>
              <a:buChar char="•"/>
            </a:pPr>
            <a:r>
              <a:rPr lang="en-US" sz="2600" dirty="0"/>
              <a:t>What QUESTIONS do you have about HoweyTrade?  </a:t>
            </a:r>
          </a:p>
          <a:p>
            <a:pPr>
              <a:spcBef>
                <a:spcPts val="1200"/>
              </a:spcBef>
              <a:spcAft>
                <a:spcPts val="1200"/>
              </a:spcAft>
              <a:buClr>
                <a:srgbClr val="269092"/>
              </a:buClr>
            </a:pPr>
            <a:endParaRPr lang="en-US" sz="2600" dirty="0"/>
          </a:p>
          <a:p>
            <a:pPr>
              <a:spcBef>
                <a:spcPts val="1200"/>
              </a:spcBef>
              <a:spcAft>
                <a:spcPts val="1200"/>
              </a:spcAft>
              <a:buClr>
                <a:srgbClr val="269092"/>
              </a:buClr>
            </a:pPr>
            <a:endParaRPr lang="en-US" sz="2600" dirty="0"/>
          </a:p>
        </p:txBody>
      </p:sp>
    </p:spTree>
    <p:extLst>
      <p:ext uri="{BB962C8B-B14F-4D97-AF65-F5344CB8AC3E}">
        <p14:creationId xmlns:p14="http://schemas.microsoft.com/office/powerpoint/2010/main" val="3246058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3046" y="576137"/>
            <a:ext cx="8166308" cy="994172"/>
          </a:xfrm>
        </p:spPr>
        <p:txBody>
          <a:bodyPr/>
          <a:lstStyle/>
          <a:p>
            <a:r>
              <a:rPr lang="en-US" dirty="0"/>
              <a:t>Investing Wisely</a:t>
            </a:r>
          </a:p>
        </p:txBody>
      </p:sp>
      <p:sp>
        <p:nvSpPr>
          <p:cNvPr id="3" name="Content Placeholder 2"/>
          <p:cNvSpPr>
            <a:spLocks noGrp="1"/>
          </p:cNvSpPr>
          <p:nvPr>
            <p:ph idx="1"/>
          </p:nvPr>
        </p:nvSpPr>
        <p:spPr>
          <a:xfrm>
            <a:off x="2055044" y="1570310"/>
            <a:ext cx="5754832" cy="3546691"/>
          </a:xfrm>
        </p:spPr>
        <p:txBody>
          <a:bodyPr/>
          <a:lstStyle/>
          <a:p>
            <a:pPr marL="342900" indent="-342900">
              <a:spcAft>
                <a:spcPts val="900"/>
              </a:spcAft>
              <a:buClr>
                <a:schemeClr val="accent1"/>
              </a:buClr>
              <a:buFont typeface="Arial" panose="020B0604020202020204" pitchFamily="34" charset="0"/>
              <a:buChar char="•"/>
            </a:pPr>
            <a:r>
              <a:rPr lang="en-US" dirty="0"/>
              <a:t>Look for warning signs of fraud (especially promises of great wealth, high guaranteed returns, and pressure to invest now)</a:t>
            </a:r>
          </a:p>
          <a:p>
            <a:pPr marL="342900" indent="-342900">
              <a:spcAft>
                <a:spcPts val="900"/>
              </a:spcAft>
              <a:buClr>
                <a:schemeClr val="accent1"/>
              </a:buClr>
              <a:buFont typeface="Arial" panose="020B0604020202020204" pitchFamily="34" charset="0"/>
              <a:buChar char="•"/>
            </a:pPr>
            <a:r>
              <a:rPr lang="en-US" dirty="0"/>
              <a:t>Visit Investor.gov before you invest </a:t>
            </a:r>
          </a:p>
          <a:p>
            <a:pPr marL="342900" indent="-342900">
              <a:spcAft>
                <a:spcPts val="900"/>
              </a:spcAft>
              <a:buClr>
                <a:schemeClr val="accent1"/>
              </a:buClr>
              <a:buFont typeface="Arial" panose="020B0604020202020204" pitchFamily="34" charset="0"/>
              <a:buChar char="•"/>
            </a:pPr>
            <a:r>
              <a:rPr lang="en-US" dirty="0"/>
              <a:t>Take your time researching all investments</a:t>
            </a:r>
          </a:p>
          <a:p>
            <a:endParaRPr lang="en-US" dirty="0"/>
          </a:p>
        </p:txBody>
      </p:sp>
      <p:pic>
        <p:nvPicPr>
          <p:cNvPr id="7" name="Picture 6">
            <a:extLst>
              <a:ext uri="{FF2B5EF4-FFF2-40B4-BE49-F238E27FC236}">
                <a16:creationId xmlns:a16="http://schemas.microsoft.com/office/drawing/2014/main" id="{878A2210-3F36-80E8-4BFC-69CC31AA12C2}"/>
              </a:ext>
            </a:extLst>
          </p:cNvPr>
          <p:cNvPicPr>
            <a:picLocks noChangeAspect="1"/>
          </p:cNvPicPr>
          <p:nvPr/>
        </p:nvPicPr>
        <p:blipFill>
          <a:blip r:embed="rId3"/>
          <a:stretch>
            <a:fillRect/>
          </a:stretch>
        </p:blipFill>
        <p:spPr>
          <a:xfrm>
            <a:off x="8547156" y="1287254"/>
            <a:ext cx="2984395" cy="4994609"/>
          </a:xfrm>
          <a:prstGeom prst="rect">
            <a:avLst/>
          </a:prstGeom>
        </p:spPr>
      </p:pic>
      <p:sp>
        <p:nvSpPr>
          <p:cNvPr id="8" name="Right Arrow 7">
            <a:extLst>
              <a:ext uri="{FF2B5EF4-FFF2-40B4-BE49-F238E27FC236}">
                <a16:creationId xmlns:a16="http://schemas.microsoft.com/office/drawing/2014/main" id="{DF29C15F-A622-1C58-91C3-3037A803FA42}"/>
              </a:ext>
            </a:extLst>
          </p:cNvPr>
          <p:cNvSpPr/>
          <p:nvPr/>
        </p:nvSpPr>
        <p:spPr>
          <a:xfrm>
            <a:off x="7502670" y="335737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53279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Choose an Activity</a:t>
            </a:r>
          </a:p>
        </p:txBody>
      </p:sp>
      <p:pic>
        <p:nvPicPr>
          <p:cNvPr id="3" name="Picture 2">
            <a:extLst>
              <a:ext uri="{FF2B5EF4-FFF2-40B4-BE49-F238E27FC236}">
                <a16:creationId xmlns:a16="http://schemas.microsoft.com/office/drawing/2014/main" id="{13090D8A-8998-59E0-1977-91029F11437B}"/>
              </a:ext>
            </a:extLst>
          </p:cNvPr>
          <p:cNvPicPr>
            <a:picLocks noChangeAspect="1"/>
          </p:cNvPicPr>
          <p:nvPr/>
        </p:nvPicPr>
        <p:blipFill>
          <a:blip r:embed="rId3"/>
          <a:stretch>
            <a:fillRect/>
          </a:stretch>
        </p:blipFill>
        <p:spPr>
          <a:xfrm>
            <a:off x="3810000" y="0"/>
            <a:ext cx="4127500" cy="2653392"/>
          </a:xfrm>
          <a:prstGeom prst="rect">
            <a:avLst/>
          </a:prstGeom>
        </p:spPr>
      </p:pic>
    </p:spTree>
    <p:extLst>
      <p:ext uri="{BB962C8B-B14F-4D97-AF65-F5344CB8AC3E}">
        <p14:creationId xmlns:p14="http://schemas.microsoft.com/office/powerpoint/2010/main" val="3642939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299127" y="487902"/>
            <a:ext cx="9983652" cy="1325563"/>
          </a:xfrm>
        </p:spPr>
        <p:txBody>
          <a:bodyPr/>
          <a:lstStyle/>
          <a:p>
            <a:r>
              <a:rPr lang="en-US" altLang="en-US" sz="4200" dirty="0"/>
              <a:t>Activity #1 </a:t>
            </a:r>
          </a:p>
        </p:txBody>
      </p:sp>
      <p:sp>
        <p:nvSpPr>
          <p:cNvPr id="7170" name="Content Placeholder 2"/>
          <p:cNvSpPr>
            <a:spLocks noGrp="1"/>
          </p:cNvSpPr>
          <p:nvPr>
            <p:ph idx="1"/>
          </p:nvPr>
        </p:nvSpPr>
        <p:spPr>
          <a:xfrm>
            <a:off x="1370149" y="1813465"/>
            <a:ext cx="9818552" cy="4683182"/>
          </a:xfrm>
        </p:spPr>
        <p:txBody>
          <a:bodyPr/>
          <a:lstStyle/>
          <a:p>
            <a:pPr>
              <a:spcBef>
                <a:spcPts val="600"/>
              </a:spcBef>
              <a:spcAft>
                <a:spcPts val="600"/>
              </a:spcAft>
            </a:pPr>
            <a:r>
              <a:rPr lang="en-US" sz="2800" dirty="0"/>
              <a:t>Visit Investor.gov/HT and take the </a:t>
            </a:r>
            <a:r>
              <a:rPr lang="en-US" sz="2800" dirty="0">
                <a:hlinkClick r:id="rId3"/>
              </a:rPr>
              <a:t>”HoweyTrade” Investing Quiz</a:t>
            </a:r>
            <a:r>
              <a:rPr lang="en-US" sz="2800" dirty="0"/>
              <a:t>. Or complete it on the HoweyTrade worksheet.  </a:t>
            </a:r>
          </a:p>
          <a:p>
            <a:pPr marL="0" indent="0">
              <a:spcBef>
                <a:spcPts val="600"/>
              </a:spcBef>
              <a:spcAft>
                <a:spcPts val="600"/>
              </a:spcAft>
              <a:buNone/>
            </a:pPr>
            <a:endParaRPr lang="en-US" sz="2800" dirty="0"/>
          </a:p>
          <a:p>
            <a:pPr>
              <a:spcBef>
                <a:spcPts val="600"/>
              </a:spcBef>
              <a:spcAft>
                <a:spcPts val="600"/>
              </a:spcAft>
            </a:pPr>
            <a:r>
              <a:rPr lang="en-US" sz="2800" dirty="0"/>
              <a:t>Draft 5 new investing quiz questions based on what you’ve learned about investing and avoiding fraud from the HoweyTrade lesson. Be sure to highlight the correct answer and write 1-2 sentences explaining why the answer is correct.</a:t>
            </a:r>
          </a:p>
          <a:p>
            <a:pPr>
              <a:spcBef>
                <a:spcPts val="600"/>
              </a:spcBef>
              <a:spcAft>
                <a:spcPts val="600"/>
              </a:spcAft>
            </a:pPr>
            <a:endParaRPr lang="en-US" altLang="en-US" dirty="0"/>
          </a:p>
        </p:txBody>
      </p:sp>
    </p:spTree>
    <p:extLst>
      <p:ext uri="{BB962C8B-B14F-4D97-AF65-F5344CB8AC3E}">
        <p14:creationId xmlns:p14="http://schemas.microsoft.com/office/powerpoint/2010/main" val="17351284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299127" y="487902"/>
            <a:ext cx="9983652" cy="1325563"/>
          </a:xfrm>
        </p:spPr>
        <p:txBody>
          <a:bodyPr/>
          <a:lstStyle/>
          <a:p>
            <a:r>
              <a:rPr lang="en-US" altLang="en-US" sz="4200" dirty="0"/>
              <a:t>Activity #2 </a:t>
            </a:r>
          </a:p>
        </p:txBody>
      </p:sp>
      <p:sp>
        <p:nvSpPr>
          <p:cNvPr id="7170" name="Content Placeholder 2"/>
          <p:cNvSpPr>
            <a:spLocks noGrp="1"/>
          </p:cNvSpPr>
          <p:nvPr>
            <p:ph idx="1"/>
          </p:nvPr>
        </p:nvSpPr>
        <p:spPr>
          <a:xfrm>
            <a:off x="1370148" y="1813465"/>
            <a:ext cx="10454907" cy="4683182"/>
          </a:xfrm>
        </p:spPr>
        <p:txBody>
          <a:bodyPr/>
          <a:lstStyle/>
          <a:p>
            <a:pPr>
              <a:spcBef>
                <a:spcPts val="600"/>
              </a:spcBef>
            </a:pPr>
            <a:r>
              <a:rPr lang="en-US" altLang="en-US" dirty="0"/>
              <a:t>Visit Investor.gov and read one of these three materials:</a:t>
            </a:r>
          </a:p>
          <a:p>
            <a:pPr marL="742950" marR="0" lvl="1" indent="-285750">
              <a:spcBef>
                <a:spcPts val="0"/>
              </a:spcBef>
              <a:spcAft>
                <a:spcPts val="0"/>
              </a:spcAft>
              <a:buFont typeface="Arial" panose="020B0604020202020204" pitchFamily="34" charset="0"/>
              <a:buChar char="-"/>
              <a:tabLst>
                <a:tab pos="914400" algn="l"/>
              </a:tabLst>
            </a:pPr>
            <a:r>
              <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Social Media and Investment Fraud – Investor Alert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Top 10 Investment Tips for College Students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Ponzi Scheme webpage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573088" lvl="1" indent="0">
              <a:spcBef>
                <a:spcPts val="600"/>
              </a:spcBef>
              <a:buNone/>
            </a:pPr>
            <a:endParaRPr lang="en-US" altLang="en-US" dirty="0"/>
          </a:p>
          <a:p>
            <a:pPr>
              <a:spcBef>
                <a:spcPts val="600"/>
              </a:spcBef>
            </a:pPr>
            <a:r>
              <a:rPr lang="en-US" altLang="en-US" dirty="0"/>
              <a:t>Draft three bullet points on what you’ve learned about investing and avoiding fraud from the HoweyTrade lesson. Be sure to include hyperlinks to relevant pages on Investor.gov</a:t>
            </a:r>
          </a:p>
          <a:p>
            <a:pPr>
              <a:spcBef>
                <a:spcPts val="600"/>
              </a:spcBef>
            </a:pPr>
            <a:endParaRPr lang="en-US" altLang="en-US" dirty="0"/>
          </a:p>
        </p:txBody>
      </p:sp>
    </p:spTree>
    <p:extLst>
      <p:ext uri="{BB962C8B-B14F-4D97-AF65-F5344CB8AC3E}">
        <p14:creationId xmlns:p14="http://schemas.microsoft.com/office/powerpoint/2010/main" val="1432126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299127" y="487902"/>
            <a:ext cx="9983652" cy="1325563"/>
          </a:xfrm>
        </p:spPr>
        <p:txBody>
          <a:bodyPr/>
          <a:lstStyle/>
          <a:p>
            <a:r>
              <a:rPr lang="en-US" altLang="en-US" sz="4200" dirty="0"/>
              <a:t>Activity #3</a:t>
            </a:r>
          </a:p>
        </p:txBody>
      </p:sp>
      <p:sp>
        <p:nvSpPr>
          <p:cNvPr id="7170" name="Content Placeholder 2"/>
          <p:cNvSpPr>
            <a:spLocks noGrp="1"/>
          </p:cNvSpPr>
          <p:nvPr>
            <p:ph idx="1"/>
          </p:nvPr>
        </p:nvSpPr>
        <p:spPr>
          <a:xfrm>
            <a:off x="1370148" y="1813465"/>
            <a:ext cx="10454907" cy="4683182"/>
          </a:xfrm>
        </p:spPr>
        <p:txBody>
          <a:bodyPr/>
          <a:lstStyle/>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altLang="en-US" dirty="0"/>
          </a:p>
        </p:txBody>
      </p:sp>
      <p:sp>
        <p:nvSpPr>
          <p:cNvPr id="3" name="TextBox 2">
            <a:extLst>
              <a:ext uri="{FF2B5EF4-FFF2-40B4-BE49-F238E27FC236}">
                <a16:creationId xmlns:a16="http://schemas.microsoft.com/office/drawing/2014/main" id="{2930B7F5-D423-01AC-373F-F3E15AB1D90A}"/>
              </a:ext>
            </a:extLst>
          </p:cNvPr>
          <p:cNvSpPr txBox="1"/>
          <p:nvPr/>
        </p:nvSpPr>
        <p:spPr>
          <a:xfrm>
            <a:off x="1299127" y="2321004"/>
            <a:ext cx="10245173" cy="3385542"/>
          </a:xfrm>
          <a:prstGeom prst="rect">
            <a:avLst/>
          </a:prstGeom>
          <a:noFill/>
        </p:spPr>
        <p:txBody>
          <a:bodyPr wrap="square" rtlCol="0">
            <a:spAutoFit/>
          </a:bodyPr>
          <a:lstStyle/>
          <a:p>
            <a:r>
              <a:rPr lang="en-US" altLang="en-US" sz="2800" dirty="0">
                <a:latin typeface="Arial" panose="020B0604020202020204" pitchFamily="34" charset="0"/>
                <a:cs typeface="Arial" panose="020B0604020202020204" pitchFamily="34" charset="0"/>
              </a:rPr>
              <a:t>Complete the “Identifying Investment Fraud Red Flags” matching activity on the HoweyTrade worksheet. </a:t>
            </a:r>
          </a:p>
          <a:p>
            <a:endParaRPr lang="en-US" altLang="en-US" sz="2800" dirty="0">
              <a:latin typeface="Arial" panose="020B0604020202020204" pitchFamily="34" charset="0"/>
              <a:cs typeface="Arial" panose="020B0604020202020204" pitchFamily="34" charset="0"/>
            </a:endParaRPr>
          </a:p>
          <a:p>
            <a:r>
              <a:rPr lang="en-US" altLang="en-US" sz="2800" u="sng" dirty="0">
                <a:latin typeface="Arial" panose="020B0604020202020204" pitchFamily="34" charset="0"/>
                <a:cs typeface="Arial" panose="020B0604020202020204" pitchFamily="34" charset="0"/>
              </a:rPr>
              <a:t>Extra Credit</a:t>
            </a:r>
            <a:r>
              <a:rPr lang="en-US" altLang="en-US" sz="2800" dirty="0">
                <a:latin typeface="Arial" panose="020B0604020202020204" pitchFamily="34" charset="0"/>
                <a:cs typeface="Arial" panose="020B0604020202020204" pitchFamily="34" charset="0"/>
              </a:rPr>
              <a:t>: </a:t>
            </a:r>
          </a:p>
          <a:p>
            <a:endParaRPr lang="en-US" altLang="en-US" sz="28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Create a matching game activity with investment fraud “red flag” examples of your own.   </a:t>
            </a:r>
          </a:p>
          <a:p>
            <a:endParaRPr lang="en-US" dirty="0"/>
          </a:p>
        </p:txBody>
      </p:sp>
    </p:spTree>
    <p:extLst>
      <p:ext uri="{BB962C8B-B14F-4D97-AF65-F5344CB8AC3E}">
        <p14:creationId xmlns:p14="http://schemas.microsoft.com/office/powerpoint/2010/main" val="1455726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F074-98FA-24B3-5694-DE43309E8A3B}"/>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0BC38A8C-B102-87CA-DCAF-B36DA0215C9C}"/>
              </a:ext>
            </a:extLst>
          </p:cNvPr>
          <p:cNvSpPr>
            <a:spLocks noGrp="1"/>
          </p:cNvSpPr>
          <p:nvPr>
            <p:ph idx="1"/>
          </p:nvPr>
        </p:nvSpPr>
        <p:spPr/>
        <p:txBody>
          <a:bodyPr/>
          <a:lstStyle/>
          <a:p>
            <a:pPr marL="0" indent="0">
              <a:buNone/>
            </a:pPr>
            <a:r>
              <a:rPr lang="en-US" dirty="0"/>
              <a:t>This presentation is based on information that the Office of Investor Education and Advocacy of the U.S. Securities and Exchange Commission (SEC) has provided as a service to investors. It is neither a legal interpretation nor a statement of SEC policy. If you have questions concerning the meaning or application of a particular law or rule, please consult with an attorney who specializes in securities law.</a:t>
            </a:r>
          </a:p>
        </p:txBody>
      </p:sp>
    </p:spTree>
    <p:extLst>
      <p:ext uri="{BB962C8B-B14F-4D97-AF65-F5344CB8AC3E}">
        <p14:creationId xmlns:p14="http://schemas.microsoft.com/office/powerpoint/2010/main" val="765834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lstStyle/>
          <a:p>
            <a:endParaRPr lang="en-US" altLang="en-US" dirty="0"/>
          </a:p>
        </p:txBody>
      </p:sp>
      <p:sp>
        <p:nvSpPr>
          <p:cNvPr id="3" name="Content Placeholder 2">
            <a:extLst>
              <a:ext uri="{FF2B5EF4-FFF2-40B4-BE49-F238E27FC236}">
                <a16:creationId xmlns:a16="http://schemas.microsoft.com/office/drawing/2014/main" id="{B8208A98-644B-4289-EA6D-F821BACC2D1F}"/>
              </a:ext>
            </a:extLst>
          </p:cNvPr>
          <p:cNvSpPr>
            <a:spLocks noGrp="1"/>
          </p:cNvSpPr>
          <p:nvPr>
            <p:ph idx="1"/>
          </p:nvPr>
        </p:nvSpPr>
        <p:spPr>
          <a:xfrm>
            <a:off x="4267200" y="6309879"/>
            <a:ext cx="3313043" cy="435477"/>
          </a:xfrm>
        </p:spPr>
        <p:txBody>
          <a:bodyPr/>
          <a:lstStyle/>
          <a:p>
            <a:r>
              <a:rPr lang="en-US" dirty="0"/>
              <a:t>	</a:t>
            </a:r>
            <a:r>
              <a:rPr lang="en-US" dirty="0">
                <a:hlinkClick r:id="rId3"/>
              </a:rPr>
              <a:t>Play video</a:t>
            </a:r>
            <a:endParaRPr lang="en-US" dirty="0"/>
          </a:p>
        </p:txBody>
      </p:sp>
      <p:pic>
        <p:nvPicPr>
          <p:cNvPr id="4" name="Picture 6" descr="This could be yours">
            <a:hlinkClick r:id="rId4"/>
            <a:extLst>
              <a:ext uri="{FF2B5EF4-FFF2-40B4-BE49-F238E27FC236}">
                <a16:creationId xmlns:a16="http://schemas.microsoft.com/office/drawing/2014/main" id="{49318943-66EF-86E1-95F4-A68DE239AD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202" y="633420"/>
            <a:ext cx="10159545" cy="559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993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2395304" y="642521"/>
            <a:ext cx="7736245" cy="1325563"/>
          </a:xfrm>
        </p:spPr>
        <p:txBody>
          <a:bodyPr/>
          <a:lstStyle/>
          <a:p>
            <a:r>
              <a:rPr lang="en-US" altLang="en-US" dirty="0"/>
              <a:t>HoweyTrade Poll Question #1</a:t>
            </a:r>
          </a:p>
        </p:txBody>
      </p:sp>
      <p:sp>
        <p:nvSpPr>
          <p:cNvPr id="2" name="Content Placeholder 1"/>
          <p:cNvSpPr>
            <a:spLocks noGrp="1"/>
          </p:cNvSpPr>
          <p:nvPr>
            <p:ph idx="1"/>
          </p:nvPr>
        </p:nvSpPr>
        <p:spPr>
          <a:xfrm>
            <a:off x="2395304" y="2119745"/>
            <a:ext cx="9542696" cy="4498770"/>
          </a:xfrm>
        </p:spPr>
        <p:txBody>
          <a:bodyPr/>
          <a:lstStyle/>
          <a:p>
            <a:pPr>
              <a:spcBef>
                <a:spcPts val="1200"/>
              </a:spcBef>
              <a:spcAft>
                <a:spcPts val="1200"/>
              </a:spcAft>
              <a:buClr>
                <a:srgbClr val="269092"/>
              </a:buClr>
            </a:pPr>
            <a:r>
              <a:rPr lang="en-US" sz="2600" dirty="0"/>
              <a:t>On a scale of 1–10, what is your level of interest in HoweyTrade as an investment? </a:t>
            </a:r>
          </a:p>
          <a:p>
            <a:pPr>
              <a:spcBef>
                <a:spcPts val="1200"/>
              </a:spcBef>
              <a:spcAft>
                <a:spcPts val="1200"/>
              </a:spcAft>
              <a:buClr>
                <a:srgbClr val="269092"/>
              </a:buClr>
            </a:pPr>
            <a:endParaRPr lang="en-US" sz="2600" dirty="0"/>
          </a:p>
          <a:p>
            <a:pPr>
              <a:spcBef>
                <a:spcPts val="0"/>
              </a:spcBef>
              <a:spcAft>
                <a:spcPts val="0"/>
              </a:spcAft>
              <a:buClr>
                <a:srgbClr val="269092"/>
              </a:buClr>
            </a:pPr>
            <a:r>
              <a:rPr lang="en-US" sz="2600" i="1" dirty="0"/>
              <a:t>Not at all                                                                       Extremely</a:t>
            </a:r>
          </a:p>
          <a:p>
            <a:pPr>
              <a:spcBef>
                <a:spcPts val="0"/>
              </a:spcBef>
              <a:spcAft>
                <a:spcPts val="0"/>
              </a:spcAft>
              <a:buClr>
                <a:srgbClr val="269092"/>
              </a:buClr>
            </a:pPr>
            <a:r>
              <a:rPr lang="en-US" sz="2600" i="1" dirty="0"/>
              <a:t>interested                                                                     interested</a:t>
            </a:r>
          </a:p>
          <a:p>
            <a:pPr>
              <a:spcBef>
                <a:spcPts val="1200"/>
              </a:spcBef>
              <a:spcAft>
                <a:spcPts val="1200"/>
              </a:spcAft>
              <a:buClr>
                <a:srgbClr val="269092"/>
              </a:buClr>
            </a:pPr>
            <a:r>
              <a:rPr lang="en-US" sz="2600" dirty="0"/>
              <a:t>      1        2        3       4       5       6       7       8       9      10</a:t>
            </a:r>
          </a:p>
        </p:txBody>
      </p:sp>
    </p:spTree>
    <p:extLst>
      <p:ext uri="{BB962C8B-B14F-4D97-AF65-F5344CB8AC3E}">
        <p14:creationId xmlns:p14="http://schemas.microsoft.com/office/powerpoint/2010/main" val="2288798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 Level of Interest in HoweyTrade</a:t>
            </a:r>
            <a:br>
              <a:rPr lang="en-US" dirty="0"/>
            </a:br>
            <a:endParaRPr lang="en-US" dirty="0"/>
          </a:p>
        </p:txBody>
      </p:sp>
      <p:sp>
        <p:nvSpPr>
          <p:cNvPr id="3" name="Content Placeholder 2"/>
          <p:cNvSpPr>
            <a:spLocks noGrp="1"/>
          </p:cNvSpPr>
          <p:nvPr>
            <p:ph idx="1"/>
          </p:nvPr>
        </p:nvSpPr>
        <p:spPr>
          <a:xfrm>
            <a:off x="1370149" y="1895476"/>
            <a:ext cx="9983651" cy="4723040"/>
          </a:xfrm>
        </p:spPr>
        <p:txBody>
          <a:bodyPr/>
          <a:lstStyle/>
          <a:p>
            <a:pPr marL="177800">
              <a:spcBef>
                <a:spcPts val="1800"/>
              </a:spcBef>
              <a:buClr>
                <a:srgbClr val="269092"/>
              </a:buClr>
            </a:pPr>
            <a:r>
              <a:rPr lang="en-US" altLang="en-US" dirty="0"/>
              <a:t>Which group are you in? State one reason you are in that group!  </a:t>
            </a:r>
          </a:p>
        </p:txBody>
      </p:sp>
      <p:sp>
        <p:nvSpPr>
          <p:cNvPr id="6" name="Oval 5">
            <a:extLst>
              <a:ext uri="{FF2B5EF4-FFF2-40B4-BE49-F238E27FC236}">
                <a16:creationId xmlns:a16="http://schemas.microsoft.com/office/drawing/2014/main" id="{C7BFAB03-E21F-791F-CB88-9715AD06A06A}"/>
              </a:ext>
            </a:extLst>
          </p:cNvPr>
          <p:cNvSpPr/>
          <p:nvPr/>
        </p:nvSpPr>
        <p:spPr>
          <a:xfrm>
            <a:off x="1527596" y="2838679"/>
            <a:ext cx="3186847" cy="2595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400" dirty="0"/>
              <a:t>Group A: </a:t>
            </a:r>
          </a:p>
          <a:p>
            <a:pPr algn="ctr"/>
            <a:r>
              <a:rPr lang="en-US" altLang="en-US" sz="2400" dirty="0"/>
              <a:t>Very interested/</a:t>
            </a:r>
          </a:p>
          <a:p>
            <a:pPr algn="ctr"/>
            <a:r>
              <a:rPr lang="en-US" altLang="en-US" sz="2400" dirty="0"/>
              <a:t>high level of interest </a:t>
            </a:r>
          </a:p>
          <a:p>
            <a:pPr algn="ctr"/>
            <a:endParaRPr lang="en-US" dirty="0"/>
          </a:p>
        </p:txBody>
      </p:sp>
      <p:sp>
        <p:nvSpPr>
          <p:cNvPr id="7" name="Oval 6">
            <a:extLst>
              <a:ext uri="{FF2B5EF4-FFF2-40B4-BE49-F238E27FC236}">
                <a16:creationId xmlns:a16="http://schemas.microsoft.com/office/drawing/2014/main" id="{997BF4C1-20F1-B75F-E2F0-0B7CB60EEBAD}"/>
              </a:ext>
            </a:extLst>
          </p:cNvPr>
          <p:cNvSpPr/>
          <p:nvPr/>
        </p:nvSpPr>
        <p:spPr>
          <a:xfrm>
            <a:off x="4871890" y="3446876"/>
            <a:ext cx="3207808" cy="2143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Group B:</a:t>
            </a:r>
          </a:p>
          <a:p>
            <a:pPr algn="ctr"/>
            <a:r>
              <a:rPr lang="en-US" sz="2400" dirty="0"/>
              <a:t> “In the middle”</a:t>
            </a:r>
          </a:p>
          <a:p>
            <a:pPr algn="ctr"/>
            <a:r>
              <a:rPr lang="en-US" sz="2400" dirty="0"/>
              <a:t> </a:t>
            </a:r>
          </a:p>
        </p:txBody>
      </p:sp>
      <p:sp>
        <p:nvSpPr>
          <p:cNvPr id="8" name="Oval 7">
            <a:extLst>
              <a:ext uri="{FF2B5EF4-FFF2-40B4-BE49-F238E27FC236}">
                <a16:creationId xmlns:a16="http://schemas.microsoft.com/office/drawing/2014/main" id="{73EF7746-89CB-C0AF-C404-3903259D4EF7}"/>
              </a:ext>
            </a:extLst>
          </p:cNvPr>
          <p:cNvSpPr/>
          <p:nvPr/>
        </p:nvSpPr>
        <p:spPr>
          <a:xfrm>
            <a:off x="8461947" y="2486521"/>
            <a:ext cx="2779425" cy="25951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Group C: </a:t>
            </a:r>
          </a:p>
          <a:p>
            <a:pPr algn="ctr"/>
            <a:r>
              <a:rPr lang="en-US" sz="2400" dirty="0"/>
              <a:t>Not very/</a:t>
            </a:r>
          </a:p>
          <a:p>
            <a:pPr algn="ctr"/>
            <a:r>
              <a:rPr lang="en-US" sz="2400" dirty="0"/>
              <a:t>not at all interested</a:t>
            </a:r>
          </a:p>
          <a:p>
            <a:pPr algn="ctr"/>
            <a:endParaRPr lang="en-US" sz="2400" dirty="0"/>
          </a:p>
        </p:txBody>
      </p:sp>
    </p:spTree>
    <p:extLst>
      <p:ext uri="{BB962C8B-B14F-4D97-AF65-F5344CB8AC3E}">
        <p14:creationId xmlns:p14="http://schemas.microsoft.com/office/powerpoint/2010/main" val="1542354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2395304" y="642521"/>
            <a:ext cx="7736245" cy="1325563"/>
          </a:xfrm>
        </p:spPr>
        <p:txBody>
          <a:bodyPr/>
          <a:lstStyle/>
          <a:p>
            <a:r>
              <a:rPr lang="en-US" altLang="en-US" dirty="0"/>
              <a:t>HoweyTrade Poll Question for Each Group</a:t>
            </a:r>
          </a:p>
        </p:txBody>
      </p:sp>
      <p:sp>
        <p:nvSpPr>
          <p:cNvPr id="2" name="Content Placeholder 1"/>
          <p:cNvSpPr>
            <a:spLocks noGrp="1"/>
          </p:cNvSpPr>
          <p:nvPr>
            <p:ph idx="1"/>
          </p:nvPr>
        </p:nvSpPr>
        <p:spPr>
          <a:xfrm>
            <a:off x="2395304" y="2119745"/>
            <a:ext cx="9051025" cy="4498770"/>
          </a:xfrm>
        </p:spPr>
        <p:txBody>
          <a:bodyPr/>
          <a:lstStyle/>
          <a:p>
            <a:pPr>
              <a:spcBef>
                <a:spcPts val="1200"/>
              </a:spcBef>
              <a:spcAft>
                <a:spcPts val="1200"/>
              </a:spcAft>
              <a:buClr>
                <a:srgbClr val="269092"/>
              </a:buClr>
            </a:pPr>
            <a:r>
              <a:rPr lang="en-US" sz="2600" dirty="0"/>
              <a:t>Assume you just won $1,000 in a contest and you have decided that you want to grow that money through investing.  </a:t>
            </a:r>
          </a:p>
          <a:p>
            <a:pPr>
              <a:spcBef>
                <a:spcPts val="1200"/>
              </a:spcBef>
              <a:spcAft>
                <a:spcPts val="1200"/>
              </a:spcAft>
              <a:buClr>
                <a:srgbClr val="269092"/>
              </a:buClr>
            </a:pPr>
            <a:r>
              <a:rPr lang="en-US" sz="2600" dirty="0"/>
              <a:t>Discuss within your group how much of the $1,000 you would invest in HoweyTrade.   </a:t>
            </a:r>
          </a:p>
          <a:p>
            <a:pPr>
              <a:spcBef>
                <a:spcPts val="1200"/>
              </a:spcBef>
              <a:spcAft>
                <a:spcPts val="1200"/>
              </a:spcAft>
              <a:buClr>
                <a:srgbClr val="269092"/>
              </a:buClr>
            </a:pPr>
            <a:endParaRPr lang="en-US" sz="2600" dirty="0"/>
          </a:p>
          <a:p>
            <a:pPr>
              <a:spcBef>
                <a:spcPts val="0"/>
              </a:spcBef>
              <a:spcAft>
                <a:spcPts val="0"/>
              </a:spcAft>
              <a:buClr>
                <a:srgbClr val="269092"/>
              </a:buClr>
            </a:pPr>
            <a:endParaRPr lang="en-US" sz="2600" dirty="0"/>
          </a:p>
          <a:p>
            <a:pPr>
              <a:spcBef>
                <a:spcPts val="0"/>
              </a:spcBef>
              <a:spcAft>
                <a:spcPts val="0"/>
              </a:spcAft>
              <a:buClr>
                <a:srgbClr val="269092"/>
              </a:buClr>
            </a:pPr>
            <a:endParaRPr lang="en-US" sz="2600" dirty="0"/>
          </a:p>
        </p:txBody>
      </p:sp>
    </p:spTree>
    <p:extLst>
      <p:ext uri="{BB962C8B-B14F-4D97-AF65-F5344CB8AC3E}">
        <p14:creationId xmlns:p14="http://schemas.microsoft.com/office/powerpoint/2010/main" val="1147108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740" y="3453485"/>
            <a:ext cx="11505460" cy="659749"/>
          </a:xfrm>
        </p:spPr>
        <p:txBody>
          <a:bodyPr/>
          <a:lstStyle/>
          <a:p>
            <a:pPr algn="ctr"/>
            <a:r>
              <a:rPr lang="en-US" dirty="0"/>
              <a:t>But wait! There’s more . . .</a:t>
            </a:r>
          </a:p>
        </p:txBody>
      </p:sp>
      <p:pic>
        <p:nvPicPr>
          <p:cNvPr id="4" name="Picture 3">
            <a:extLst>
              <a:ext uri="{FF2B5EF4-FFF2-40B4-BE49-F238E27FC236}">
                <a16:creationId xmlns:a16="http://schemas.microsoft.com/office/drawing/2014/main" id="{AF33F432-7E3A-A166-4FBD-0495E054450B}"/>
              </a:ext>
            </a:extLst>
          </p:cNvPr>
          <p:cNvPicPr>
            <a:picLocks noChangeAspect="1"/>
          </p:cNvPicPr>
          <p:nvPr/>
        </p:nvPicPr>
        <p:blipFill>
          <a:blip r:embed="rId3"/>
          <a:stretch>
            <a:fillRect/>
          </a:stretch>
        </p:blipFill>
        <p:spPr>
          <a:xfrm>
            <a:off x="3124200" y="234949"/>
            <a:ext cx="6121400" cy="2252799"/>
          </a:xfrm>
          <a:prstGeom prst="rect">
            <a:avLst/>
          </a:prstGeom>
        </p:spPr>
      </p:pic>
    </p:spTree>
    <p:extLst>
      <p:ext uri="{BB962C8B-B14F-4D97-AF65-F5344CB8AC3E}">
        <p14:creationId xmlns:p14="http://schemas.microsoft.com/office/powerpoint/2010/main" val="27245480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1762538" y="927652"/>
            <a:ext cx="9448802" cy="1116632"/>
          </a:xfrm>
        </p:spPr>
        <p:txBody>
          <a:bodyPr/>
          <a:lstStyle/>
          <a:p>
            <a:endParaRPr lang="en-US" altLang="en-US" dirty="0"/>
          </a:p>
        </p:txBody>
      </p:sp>
      <p:sp>
        <p:nvSpPr>
          <p:cNvPr id="3" name="Content Placeholder 2">
            <a:extLst>
              <a:ext uri="{FF2B5EF4-FFF2-40B4-BE49-F238E27FC236}">
                <a16:creationId xmlns:a16="http://schemas.microsoft.com/office/drawing/2014/main" id="{B8208A98-644B-4289-EA6D-F821BACC2D1F}"/>
              </a:ext>
            </a:extLst>
          </p:cNvPr>
          <p:cNvSpPr>
            <a:spLocks noGrp="1"/>
          </p:cNvSpPr>
          <p:nvPr>
            <p:ph idx="1"/>
          </p:nvPr>
        </p:nvSpPr>
        <p:spPr>
          <a:xfrm>
            <a:off x="5459896" y="6196429"/>
            <a:ext cx="2597426" cy="535676"/>
          </a:xfrm>
        </p:spPr>
        <p:txBody>
          <a:bodyPr/>
          <a:lstStyle/>
          <a:p>
            <a:r>
              <a:rPr lang="en-US" dirty="0">
                <a:hlinkClick r:id="rId3"/>
              </a:rPr>
              <a:t>Play video</a:t>
            </a:r>
            <a:endParaRPr lang="en-US" dirty="0"/>
          </a:p>
        </p:txBody>
      </p:sp>
      <p:pic>
        <p:nvPicPr>
          <p:cNvPr id="2" name="Content Placeholder 7">
            <a:hlinkClick r:id="rId3"/>
            <a:extLst>
              <a:ext uri="{FF2B5EF4-FFF2-40B4-BE49-F238E27FC236}">
                <a16:creationId xmlns:a16="http://schemas.microsoft.com/office/drawing/2014/main" id="{C022FE68-EACB-222B-172B-1DB7C51176A5}"/>
              </a:ext>
            </a:extLst>
          </p:cNvPr>
          <p:cNvPicPr>
            <a:picLocks noChangeAspect="1"/>
          </p:cNvPicPr>
          <p:nvPr/>
        </p:nvPicPr>
        <p:blipFill>
          <a:blip r:embed="rId4"/>
          <a:stretch>
            <a:fillRect/>
          </a:stretch>
        </p:blipFill>
        <p:spPr bwMode="auto">
          <a:xfrm>
            <a:off x="1491023" y="661570"/>
            <a:ext cx="9862778" cy="5534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831899"/>
      </p:ext>
    </p:extLst>
  </p:cSld>
  <p:clrMapOvr>
    <a:masterClrMapping/>
  </p:clrMapOvr>
</p:sld>
</file>

<file path=ppt/theme/theme1.xml><?xml version="1.0" encoding="utf-8"?>
<a:theme xmlns:a="http://schemas.openxmlformats.org/drawingml/2006/main" name="SEC_Template">
  <a:themeElements>
    <a:clrScheme name="OIEA">
      <a:dk1>
        <a:srgbClr val="000000"/>
      </a:dk1>
      <a:lt1>
        <a:srgbClr val="FFFEFE"/>
      </a:lt1>
      <a:dk2>
        <a:srgbClr val="000000"/>
      </a:dk2>
      <a:lt2>
        <a:srgbClr val="FFFEFE"/>
      </a:lt2>
      <a:accent1>
        <a:srgbClr val="2E8680"/>
      </a:accent1>
      <a:accent2>
        <a:srgbClr val="1A2A45"/>
      </a:accent2>
      <a:accent3>
        <a:srgbClr val="AE2E2A"/>
      </a:accent3>
      <a:accent4>
        <a:srgbClr val="CACACA"/>
      </a:accent4>
      <a:accent5>
        <a:srgbClr val="8CBDAD"/>
      </a:accent5>
      <a:accent6>
        <a:srgbClr val="006889"/>
      </a:accent6>
      <a:hlink>
        <a:srgbClr val="00ABBB"/>
      </a:hlink>
      <a:folHlink>
        <a:srgbClr val="00ABBB"/>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C_Template" id="{8DA24C25-8D4B-8445-8109-9C3C2E5CC4F2}" vid="{A19793E1-8DB7-7F4B-82B1-9996C842DF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19195</TotalTime>
  <Words>3591</Words>
  <Application>Microsoft Office PowerPoint</Application>
  <PresentationFormat>Widescreen</PresentationFormat>
  <Paragraphs>249</Paragraphs>
  <Slides>35</Slides>
  <Notes>35</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SEC_Template</vt:lpstr>
      <vt:lpstr>   HoweyTrade Investment Program </vt:lpstr>
      <vt:lpstr> What is Investing? </vt:lpstr>
      <vt:lpstr>Do you want to join the HoweyTrade Investment Program? </vt:lpstr>
      <vt:lpstr>PowerPoint Presentation</vt:lpstr>
      <vt:lpstr>HoweyTrade Poll Question #1</vt:lpstr>
      <vt:lpstr>Discussion – Level of Interest in HoweyTrade </vt:lpstr>
      <vt:lpstr>HoweyTrade Poll Question for Each Group</vt:lpstr>
      <vt:lpstr>But wait! There’s more . . .</vt:lpstr>
      <vt:lpstr>PowerPoint Presentation</vt:lpstr>
      <vt:lpstr>  Investment Fraud “Red Flags”  </vt:lpstr>
      <vt:lpstr>What are examples of “red flags” in the HoweyTrade video? </vt:lpstr>
      <vt:lpstr>  Promises of Great Wealth </vt:lpstr>
      <vt:lpstr>       Promises of Great Wealth </vt:lpstr>
      <vt:lpstr>  High Guaranteed Returns </vt:lpstr>
      <vt:lpstr>       High Guaranteed Returns</vt:lpstr>
      <vt:lpstr>  Calling Out Scammers </vt:lpstr>
      <vt:lpstr>       Calling Out Scammers</vt:lpstr>
      <vt:lpstr>  Exaggerated Credentials </vt:lpstr>
      <vt:lpstr>       Exaggerated Credentials</vt:lpstr>
      <vt:lpstr>  Fake Testimonials and  Celebrity Endorsements </vt:lpstr>
      <vt:lpstr>  Fake Testimonials and Celebrity                          Endorsements</vt:lpstr>
      <vt:lpstr>  Pressure to Act Now </vt:lpstr>
      <vt:lpstr>       Pressure to Act Now</vt:lpstr>
      <vt:lpstr>  Investing Basics </vt:lpstr>
      <vt:lpstr>Investing Basics</vt:lpstr>
      <vt:lpstr>Investing Basics (continued)</vt:lpstr>
      <vt:lpstr>Investing $1,000 over 40 years</vt:lpstr>
      <vt:lpstr>Investing $1,000 over 40 years (cont.)</vt:lpstr>
      <vt:lpstr>  3 Tips for Investing Wisely </vt:lpstr>
      <vt:lpstr>Investing Wisely</vt:lpstr>
      <vt:lpstr>Choose an Activity</vt:lpstr>
      <vt:lpstr>Activity #1 </vt:lpstr>
      <vt:lpstr>Activity #2 </vt:lpstr>
      <vt:lpstr>Activity #3</vt:lpstr>
      <vt:lpstr>Disclaimer</vt:lpstr>
    </vt:vector>
  </TitlesOfParts>
  <Company>SEC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gruber-frieds</dc:creator>
  <cp:lastModifiedBy>Microsoft Office User</cp:lastModifiedBy>
  <cp:revision>181</cp:revision>
  <dcterms:created xsi:type="dcterms:W3CDTF">2016-04-21T17:23:55Z</dcterms:created>
  <dcterms:modified xsi:type="dcterms:W3CDTF">2023-03-31T13:11:12Z</dcterms:modified>
</cp:coreProperties>
</file>